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554" r:id="rId3"/>
    <p:sldId id="609" r:id="rId4"/>
    <p:sldId id="559" r:id="rId5"/>
    <p:sldId id="676" r:id="rId6"/>
    <p:sldId id="663" r:id="rId7"/>
    <p:sldId id="631" r:id="rId8"/>
    <p:sldId id="606" r:id="rId9"/>
    <p:sldId id="573" r:id="rId10"/>
    <p:sldId id="677" r:id="rId11"/>
    <p:sldId id="668" r:id="rId12"/>
    <p:sldId id="678" r:id="rId13"/>
    <p:sldId id="669" r:id="rId14"/>
    <p:sldId id="675" r:id="rId15"/>
    <p:sldId id="665" r:id="rId16"/>
    <p:sldId id="674" r:id="rId17"/>
    <p:sldId id="504" r:id="rId18"/>
    <p:sldId id="671" r:id="rId19"/>
    <p:sldId id="673" r:id="rId20"/>
    <p:sldId id="667" r:id="rId21"/>
    <p:sldId id="627" r:id="rId22"/>
    <p:sldId id="640" r:id="rId23"/>
    <p:sldId id="427" r:id="rId2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FFFF"/>
    <a:srgbClr val="99FF99"/>
    <a:srgbClr val="FF0000"/>
    <a:srgbClr val="FFFF00"/>
    <a:srgbClr val="FF7C8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7" autoAdjust="0"/>
    <p:restoredTop sz="97301" autoAdjust="0"/>
  </p:normalViewPr>
  <p:slideViewPr>
    <p:cSldViewPr snapToGrid="0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322" y="-90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313" y="1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algn="r"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7874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algn="r" defTabSz="914856" eaLnBrk="0" hangingPunct="0">
              <a:defRPr sz="1200"/>
            </a:lvl1pPr>
          </a:lstStyle>
          <a:p>
            <a:pPr>
              <a:defRPr/>
            </a:pPr>
            <a:fld id="{8F3A0F47-803C-4A51-AE1B-0C50157FD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22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313" y="1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algn="r"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897" y="4386051"/>
            <a:ext cx="5546406" cy="41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7874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defTabSz="914856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algn="r" defTabSz="914856" eaLnBrk="0" hangingPunct="0">
              <a:defRPr sz="1200"/>
            </a:lvl1pPr>
          </a:lstStyle>
          <a:p>
            <a:pPr>
              <a:defRPr/>
            </a:pPr>
            <a:fld id="{133DF706-9980-4AC7-8BB8-F8CF0D7F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013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fld id="{3BBF768E-1DDC-42C6-8477-09613C8A9CEF}" type="slidenum">
              <a:rPr lang="en-US" sz="1200" smtClean="0"/>
              <a:pPr defTabSz="914400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fld id="{FB6BD507-B752-4B98-8A57-A621926E3ED9}" type="slidenum">
              <a:rPr lang="en-US" sz="1200" smtClean="0"/>
              <a:pPr defTabSz="914400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DF706-9980-4AC7-8BB8-F8CF0D7FAE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fld id="{4378C4A6-6C5D-416D-B8AF-600D0AE839E6}" type="slidenum">
              <a:rPr lang="en-US" sz="1200" smtClean="0"/>
              <a:pPr defTabSz="914400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fld id="{E917093B-E6BB-4B1C-8BA0-AF1E558CC7DA}" type="slidenum">
              <a:rPr lang="en-US" sz="1200" smtClean="0"/>
              <a:pPr defTabSz="914400"/>
              <a:t>8</a:t>
            </a:fld>
            <a:endParaRPr lang="en-US" sz="1200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7" tIns="46189" rIns="92377" bIns="46189" anchor="b"/>
          <a:lstStyle>
            <a:lvl1pPr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987C75F7-2BB4-4568-B6E7-1D57928413F0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5606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endParaRPr 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7" tIns="46189" rIns="92377" bIns="46189" anchor="b"/>
          <a:lstStyle>
            <a:lvl1pPr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EDEA7197-208C-4F0C-9B98-8A8757375BCE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7" tIns="46189" rIns="92377" bIns="46189"/>
          <a:lstStyle/>
          <a:p>
            <a:endParaRPr lang="ru-RU" smtClean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7" tIns="46189" rIns="92377" bIns="46189" anchor="b"/>
          <a:lstStyle>
            <a:lvl1pPr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CC05B56E-F0B8-4ADE-8B24-15BED627C094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8678" name="Date Placeholder 4"/>
          <p:cNvSpPr txBox="1">
            <a:spLocks noGrp="1"/>
          </p:cNvSpPr>
          <p:nvPr/>
        </p:nvSpPr>
        <p:spPr bwMode="auto">
          <a:xfrm>
            <a:off x="3927313" y="1"/>
            <a:ext cx="3005695" cy="4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7" tIns="46189" rIns="92377" bIns="46189"/>
          <a:lstStyle>
            <a:lvl1pPr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8" tIns="46178" rIns="92358" bIns="46178" anchor="b"/>
          <a:lstStyle/>
          <a:p>
            <a:pPr algn="r" defTabSz="957263" eaLnBrk="0" hangingPunct="0"/>
            <a:fld id="{1CB43963-7477-4364-9F18-108B484EF488}" type="slidenum">
              <a:rPr lang="en-US" sz="1200"/>
              <a:pPr algn="r" defTabSz="957263" eaLnBrk="0" hangingPunct="0"/>
              <a:t>16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58" tIns="46178" rIns="92358" bIns="46178"/>
          <a:lstStyle/>
          <a:p>
            <a:pPr eaLnBrk="1" hangingPunct="1"/>
            <a:endParaRPr lang="ru-RU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/>
            <a:fld id="{3A651320-0D0D-402E-89AB-003044CECAB0}" type="slidenum">
              <a:rPr lang="ar-SA" sz="1200" smtClean="0"/>
              <a:pPr defTabSz="914400"/>
              <a:t>17</a:t>
            </a:fld>
            <a:endParaRPr lang="en-US" sz="1200" smtClean="0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1" rIns="92364" bIns="46181"/>
          <a:lstStyle/>
          <a:p>
            <a:pPr eaLnBrk="1" hangingPunct="1"/>
            <a:endParaRPr lang="ru-RU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927313" y="8767874"/>
            <a:ext cx="3005695" cy="4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1" rIns="92364" bIns="46181" anchor="b"/>
          <a:lstStyle>
            <a:lvl1pPr defTabSz="95567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EB02BC3-FA95-47E8-9CC7-CAD3BFB720ED}" type="slidenum">
              <a:rPr lang="ar-SA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7878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22960"/>
            <a:ext cx="9144000" cy="5520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5695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57344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95564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73023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4812"/>
            <a:ext cx="9144000" cy="55497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71663" y="6486526"/>
            <a:ext cx="57435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+mj-lt"/>
              </a:rPr>
              <a:t>Physics with Secondary </a:t>
            </a:r>
            <a:r>
              <a:rPr lang="en-US" sz="1200" b="1" i="1" dirty="0" err="1" smtClean="0">
                <a:latin typeface="+mj-lt"/>
              </a:rPr>
              <a:t>Hadron</a:t>
            </a:r>
            <a:r>
              <a:rPr lang="en-US" sz="1200" b="1" i="1" dirty="0" smtClean="0">
                <a:latin typeface="+mj-lt"/>
              </a:rPr>
              <a:t> Beams</a:t>
            </a:r>
            <a:r>
              <a:rPr lang="en-US" sz="1200" b="1" i="1" baseline="0" dirty="0" smtClean="0">
                <a:latin typeface="+mj-lt"/>
              </a:rPr>
              <a:t> </a:t>
            </a:r>
            <a:r>
              <a:rPr lang="en-US" sz="1200" b="1" i="1" dirty="0" smtClean="0">
                <a:latin typeface="+mj-lt"/>
              </a:rPr>
              <a:t>in the 21st Century,</a:t>
            </a:r>
            <a:r>
              <a:rPr lang="en-US" sz="1200" b="1" i="1" baseline="0" dirty="0" smtClean="0">
                <a:latin typeface="+mj-lt"/>
              </a:rPr>
              <a:t> April 7, 2012</a:t>
            </a:r>
            <a:endParaRPr lang="en-US" sz="1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84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8860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410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13211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50778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800225" y="6443663"/>
            <a:ext cx="56864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Physics with Secondary </a:t>
            </a:r>
            <a:r>
              <a:rPr lang="en-US" sz="1400" b="1" i="1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Hadron</a:t>
            </a: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Beams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in the 21st Century,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April 7, 2012</a:t>
            </a:r>
            <a:endParaRPr lang="en-US" sz="1400" b="1" i="1" kern="1200" dirty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3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14521" y="6457950"/>
            <a:ext cx="56245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Physics with Secondary </a:t>
            </a:r>
            <a:r>
              <a:rPr lang="en-US" sz="1400" b="1" i="1" kern="1200" dirty="0" err="1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Hadron</a:t>
            </a: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Beams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400" b="1" i="1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in the 21st Century,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 April 7, 2012</a:t>
            </a:r>
            <a:endParaRPr lang="en-US" sz="1400" b="1" i="1" kern="1200" dirty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9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8106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924426" y="6457950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</a:t>
            </a:r>
            <a:r>
              <a:rPr lang="en-US" sz="1400" b="1" baseline="0" dirty="0" smtClean="0"/>
              <a:t> 2012, 28 March 2012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54673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350"/>
            <a:ext cx="914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98500"/>
            <a:ext cx="914400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619125"/>
            <a:ext cx="9144000" cy="46038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CC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2919413" y="6445250"/>
            <a:ext cx="3217862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6240463"/>
            <a:ext cx="914400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337300"/>
            <a:ext cx="9144000" cy="46038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CC"/>
              </a:solidFill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4827588" y="6470650"/>
            <a:ext cx="247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>
                <a:latin typeface="Arial" charset="0"/>
              </a:rPr>
              <a:t>DIS 2011, 12 April 2011</a:t>
            </a:r>
            <a:endParaRPr lang="en-US" sz="1200" b="1">
              <a:latin typeface="Arial" charset="0"/>
            </a:endParaRPr>
          </a:p>
        </p:txBody>
      </p:sp>
      <p:sp>
        <p:nvSpPr>
          <p:cNvPr id="1033" name="Rectangle 12"/>
          <p:cNvSpPr>
            <a:spLocks noChangeArrowheads="1"/>
          </p:cNvSpPr>
          <p:nvPr userDrawn="1"/>
        </p:nvSpPr>
        <p:spPr bwMode="auto">
          <a:xfrm>
            <a:off x="7359650" y="6440488"/>
            <a:ext cx="814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fld id="{CD9F8D37-397F-4E31-9975-A07080284AEE}" type="slidenum">
              <a:rPr lang="en-US" altLang="en-US" sz="1600" b="1">
                <a:latin typeface="Arial" charset="0"/>
              </a:rPr>
              <a:pPr algn="ctr" eaLnBrk="0" hangingPunct="0"/>
              <a:t>‹#›</a:t>
            </a:fld>
            <a:endParaRPr lang="en-US" sz="16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66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60464"/>
            <a:ext cx="9144000" cy="18970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Conceptual Design of A Medium Energy Polarized Electron-Ion Collider at </a:t>
            </a:r>
            <a:r>
              <a:rPr lang="en-US" sz="3600" dirty="0" err="1" smtClean="0"/>
              <a:t>JLab</a:t>
            </a:r>
            <a:endParaRPr 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3200" y="3371850"/>
            <a:ext cx="6310313" cy="167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 smtClean="0"/>
              <a:t>Yuhong</a:t>
            </a:r>
            <a:r>
              <a:rPr lang="en-US" sz="2800" dirty="0" smtClean="0"/>
              <a:t> Zhang</a:t>
            </a:r>
          </a:p>
          <a:p>
            <a:pPr eaLnBrk="1" hangingPunct="1"/>
            <a:r>
              <a:rPr lang="en-US" sz="2000" dirty="0" smtClean="0"/>
              <a:t>for </a:t>
            </a:r>
          </a:p>
          <a:p>
            <a:pPr eaLnBrk="1" hangingPunct="1"/>
            <a:r>
              <a:rPr lang="en-US" sz="2000" dirty="0" smtClean="0"/>
              <a:t>Jefferson Lab EIC Study Group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953000" y="6434138"/>
            <a:ext cx="2971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210176"/>
            <a:ext cx="9134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2000" b="1" dirty="0" smtClean="0">
                <a:latin typeface="+mj-lt"/>
              </a:rPr>
              <a:t>Physics with Secondary </a:t>
            </a:r>
            <a:r>
              <a:rPr lang="en-US" sz="2000" b="1" dirty="0" err="1" smtClean="0">
                <a:latin typeface="+mj-lt"/>
              </a:rPr>
              <a:t>Hadron</a:t>
            </a:r>
            <a:r>
              <a:rPr lang="en-US" sz="2000" b="1" dirty="0" smtClean="0">
                <a:latin typeface="+mj-lt"/>
              </a:rPr>
              <a:t> Beams in the 21st Century</a:t>
            </a:r>
          </a:p>
          <a:p>
            <a:pPr algn="ctr"/>
            <a:r>
              <a:rPr lang="en-US" sz="1600" b="1" dirty="0" smtClean="0">
                <a:latin typeface="+mj-lt"/>
              </a:rPr>
              <a:t>April 7, 2012, Ashburn, VA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2407"/>
          </a:xfrm>
        </p:spPr>
        <p:txBody>
          <a:bodyPr/>
          <a:lstStyle/>
          <a:p>
            <a:r>
              <a:rPr lang="en-US" sz="3600" dirty="0" smtClean="0"/>
              <a:t>The Current Design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84" y="645459"/>
            <a:ext cx="4602736" cy="5701554"/>
          </a:xfrm>
        </p:spPr>
        <p:txBody>
          <a:bodyPr/>
          <a:lstStyle/>
          <a:p>
            <a:pPr marL="168275" indent="-16827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 electron complex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CEBAF as a full energy injector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Already exist!  Possible top-off mode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Electron collider ring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Linear optics design: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400" b="0" dirty="0" smtClean="0">
              <a:solidFill>
                <a:schemeClr val="tx1"/>
              </a:solidFill>
            </a:endParaRPr>
          </a:p>
          <a:p>
            <a:pPr marL="168275" indent="-168275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 ion Complex</a:t>
            </a:r>
          </a:p>
          <a:p>
            <a:pPr marL="346075" lvl="1" indent="-177800"/>
            <a:r>
              <a:rPr lang="en-US" sz="1600" dirty="0" smtClean="0">
                <a:solidFill>
                  <a:schemeClr val="tx1"/>
                </a:solidFill>
              </a:rPr>
              <a:t>Ion sources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Identified ABPIS for polarized H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/D</a:t>
            </a:r>
            <a:r>
              <a:rPr lang="en-US" sz="1400" b="0" baseline="30000" dirty="0" smtClean="0">
                <a:solidFill>
                  <a:schemeClr val="tx1"/>
                </a:solidFill>
              </a:rPr>
              <a:t>-</a:t>
            </a:r>
            <a:r>
              <a:rPr lang="en-US" sz="1400" b="0" dirty="0" smtClean="0">
                <a:solidFill>
                  <a:schemeClr val="tx1"/>
                </a:solidFill>
              </a:rPr>
              <a:t>, light ions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Identified ECR/EBIS for heavy ions  </a:t>
            </a:r>
          </a:p>
          <a:p>
            <a:pPr marL="346075" indent="-177800"/>
            <a:r>
              <a:rPr lang="en-US" sz="1600" dirty="0" err="1" smtClean="0">
                <a:solidFill>
                  <a:schemeClr val="tx1"/>
                </a:solidFill>
              </a:rPr>
              <a:t>Linac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Technical design: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Design of component (RFQ, cavity, etc):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Pre-booster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Linear optics design:  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Injection, accumulation, acceleration: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</a:p>
          <a:p>
            <a:pPr marL="684213" lvl="1" indent="-223838"/>
            <a:r>
              <a:rPr lang="en-US" sz="1400" b="0" dirty="0" smtClean="0">
                <a:solidFill>
                  <a:schemeClr val="tx1"/>
                </a:solidFill>
              </a:rPr>
              <a:t>Conventional DC electron cooling  </a:t>
            </a:r>
            <a:r>
              <a:rPr lang="en-US" sz="1400" dirty="0" smtClean="0">
                <a:solidFill>
                  <a:srgbClr val="FF00FF"/>
                </a:solidFill>
              </a:rPr>
              <a:t>exist!</a:t>
            </a:r>
          </a:p>
          <a:p>
            <a:pPr marL="346075" indent="-177800"/>
            <a:r>
              <a:rPr lang="en-US" sz="1600" dirty="0" smtClean="0">
                <a:solidFill>
                  <a:schemeClr val="tx1"/>
                </a:solidFill>
              </a:rPr>
              <a:t>Large booster</a:t>
            </a:r>
          </a:p>
          <a:p>
            <a:pPr marL="630238" lvl="1" indent="-169863"/>
            <a:r>
              <a:rPr lang="en-US" sz="1400" b="0" dirty="0" smtClean="0">
                <a:solidFill>
                  <a:schemeClr val="tx1"/>
                </a:solidFill>
              </a:rPr>
              <a:t>Ring optics design: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6075" lvl="0" indent="-177800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Ion collider ring</a:t>
            </a:r>
          </a:p>
          <a:p>
            <a:pPr marL="630238" lvl="1" indent="-169863"/>
            <a:r>
              <a:rPr lang="en-US" sz="1400" dirty="0" err="1" smtClean="0">
                <a:solidFill>
                  <a:schemeClr val="tx1"/>
                </a:solidFill>
              </a:rPr>
              <a:t>Llinear</a:t>
            </a:r>
            <a:r>
              <a:rPr lang="en-US" sz="1400" dirty="0" smtClean="0">
                <a:solidFill>
                  <a:schemeClr val="tx1"/>
                </a:solidFill>
              </a:rPr>
              <a:t> optics design</a:t>
            </a:r>
            <a:r>
              <a:rPr lang="en-US" sz="1400" dirty="0" smtClean="0"/>
              <a:t>: </a:t>
            </a:r>
            <a:r>
              <a:rPr lang="en-US" sz="1400" i="1" dirty="0" smtClean="0">
                <a:solidFill>
                  <a:srgbClr val="FF00FF"/>
                </a:solidFill>
              </a:rPr>
              <a:t>done!</a:t>
            </a:r>
            <a:endParaRPr lang="en-US" sz="1400" dirty="0" smtClean="0"/>
          </a:p>
          <a:p>
            <a:pPr marL="230188" indent="-230188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6003" y="660827"/>
            <a:ext cx="4733365" cy="5615747"/>
          </a:xfrm>
          <a:prstGeom prst="rect">
            <a:avLst/>
          </a:prstGeom>
        </p:spPr>
        <p:txBody>
          <a:bodyPr/>
          <a:lstStyle/>
          <a:p>
            <a:pPr marL="168275" lvl="0" indent="-168275" eaLnBrk="1" hangingPunct="1"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Interaction region</a:t>
            </a: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Electron IR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Optics design &amp; chromatic correction: </a:t>
            </a:r>
            <a:r>
              <a:rPr lang="en-US" sz="1400" b="1" i="1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Tracking &amp; dynamic aperture:  </a:t>
            </a:r>
            <a:r>
              <a:rPr lang="en-US" sz="1400" b="1" i="1" kern="0" dirty="0" smtClean="0">
                <a:solidFill>
                  <a:srgbClr val="FF00FF"/>
                </a:solidFill>
                <a:latin typeface="+mn-lt"/>
              </a:rPr>
              <a:t>in progress</a:t>
            </a: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Ion IR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Optics design &amp; chromatic correction: </a:t>
            </a:r>
            <a:r>
              <a:rPr lang="en-US" sz="1400" b="1" i="1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630238" lvl="2" indent="-169863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 smtClean="0">
                <a:latin typeface="+mn-lt"/>
              </a:rPr>
              <a:t>Tracking &amp; dynamic aperture:  </a:t>
            </a:r>
            <a:r>
              <a:rPr lang="en-US" sz="1400" b="1" i="1" kern="0" dirty="0" smtClean="0">
                <a:solidFill>
                  <a:srgbClr val="FF00FF"/>
                </a:solidFill>
                <a:latin typeface="+mn-lt"/>
              </a:rPr>
              <a:t>in progress!</a:t>
            </a:r>
            <a:endParaRPr lang="en-US" sz="1600" b="1" kern="0" dirty="0" smtClean="0">
              <a:latin typeface="+mn-lt"/>
            </a:endParaRP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Crab cavity: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Has a design!</a:t>
            </a:r>
          </a:p>
          <a:p>
            <a:pPr marL="346075" lvl="1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SR and detector background:   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checked!</a:t>
            </a:r>
            <a:endParaRPr lang="en-US" sz="1600" kern="0" dirty="0" smtClean="0">
              <a:latin typeface="+mn-lt"/>
            </a:endParaRP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Beam polarization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Electron polarization design: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Proton/deuteron polarization design: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lvl="0" indent="-177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latin typeface="+mn-lt"/>
              </a:rPr>
              <a:t>Spin matching &amp; tracking: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in progress!</a:t>
            </a: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Electron cooling in collider ring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Staged electron cooling concept: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ERL-circulator e-cooler concept: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  <a:p>
            <a:pPr marL="346075" indent="-177800" eaLnBrk="1" hangingPunct="1">
              <a:spcBef>
                <a:spcPct val="20000"/>
              </a:spcBef>
              <a:buFontTx/>
              <a:buChar char="•"/>
              <a:tabLst>
                <a:tab pos="346075" algn="l"/>
              </a:tabLst>
              <a:defRPr/>
            </a:pPr>
            <a:r>
              <a:rPr lang="en-US" sz="1600" b="1" kern="0" dirty="0" smtClean="0">
                <a:latin typeface="+mn-lt"/>
              </a:rPr>
              <a:t>Fast kicker development:   </a:t>
            </a:r>
            <a:r>
              <a:rPr lang="en-US" sz="1600" b="1" i="1" kern="0" dirty="0" smtClean="0">
                <a:solidFill>
                  <a:srgbClr val="FF00FF"/>
                </a:solidFill>
                <a:latin typeface="+mn-lt"/>
              </a:rPr>
              <a:t>has a concept</a:t>
            </a:r>
            <a:endParaRPr lang="en-US" sz="2000" b="1" i="1" kern="0" dirty="0" smtClean="0">
              <a:solidFill>
                <a:srgbClr val="FF00FF"/>
              </a:solidFill>
              <a:latin typeface="+mn-lt"/>
            </a:endParaRPr>
          </a:p>
          <a:p>
            <a:pPr marL="168275" lvl="0" indent="-1682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Beam synchronization:  </a:t>
            </a:r>
            <a:r>
              <a:rPr lang="en-US" sz="2000" b="1" i="1" kern="0" dirty="0" smtClean="0">
                <a:solidFill>
                  <a:srgbClr val="FF00FF"/>
                </a:solidFill>
                <a:latin typeface="+mn-lt"/>
              </a:rPr>
              <a:t>done!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6" name="Picture 20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498725"/>
            <a:ext cx="5027612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490788"/>
            <a:ext cx="50276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497138"/>
            <a:ext cx="50276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3" descr="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492375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4" descr="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3963"/>
            <a:ext cx="50276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25" descr="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9200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26" descr="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7613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27" descr="0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6025"/>
            <a:ext cx="50276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28" descr="0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6025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9" descr="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2375"/>
            <a:ext cx="50276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6" name="Picture 30" descr="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7613"/>
            <a:ext cx="50276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1" descr="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2375"/>
            <a:ext cx="50276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2" descr="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486025"/>
            <a:ext cx="50276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33" descr="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6025"/>
            <a:ext cx="50276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4" descr="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2375"/>
            <a:ext cx="50276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5" descr="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3963"/>
            <a:ext cx="50276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36" descr="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87613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37" descr="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492375"/>
            <a:ext cx="50276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505701"/>
            <a:ext cx="5014912" cy="37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644577"/>
          </a:xfrm>
        </p:spPr>
        <p:txBody>
          <a:bodyPr/>
          <a:lstStyle/>
          <a:p>
            <a:r>
              <a:rPr lang="en-US" sz="3600" dirty="0" smtClean="0">
                <a:cs typeface="Arial" charset="0"/>
              </a:rPr>
              <a:t>MEIC Design Details</a:t>
            </a:r>
          </a:p>
        </p:txBody>
      </p:sp>
      <p:sp>
        <p:nvSpPr>
          <p:cNvPr id="34845" name="TextBox 4"/>
          <p:cNvSpPr txBox="1">
            <a:spLocks noChangeArrowheads="1"/>
          </p:cNvSpPr>
          <p:nvPr/>
        </p:nvSpPr>
        <p:spPr bwMode="auto">
          <a:xfrm>
            <a:off x="152400" y="685800"/>
            <a:ext cx="8763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286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858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r>
              <a:rPr lang="en-US" dirty="0">
                <a:latin typeface="Arial" charset="0"/>
                <a:cs typeface="Arial" charset="0"/>
              </a:rPr>
              <a:t>	Our present design is </a:t>
            </a:r>
            <a:r>
              <a:rPr lang="en-US" i="1" dirty="0">
                <a:latin typeface="Arial" charset="0"/>
                <a:cs typeface="Arial" charset="0"/>
              </a:rPr>
              <a:t>mature</a:t>
            </a:r>
            <a:r>
              <a:rPr lang="en-US" dirty="0">
                <a:latin typeface="Arial" charset="0"/>
                <a:cs typeface="Arial" charset="0"/>
              </a:rPr>
              <a:t>, having addressed -- in various degrees of detail -- the following important aspects of MEIC:  </a:t>
            </a:r>
          </a:p>
          <a:p>
            <a:pPr lvl="2">
              <a:buFont typeface="Arial" charset="0"/>
              <a:buChar char="•"/>
            </a:pPr>
            <a:endParaRPr lang="en-US" sz="800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Forming the high-intensity ion beam: SRF linac, </a:t>
            </a:r>
            <a:r>
              <a:rPr lang="en-US" sz="2000" dirty="0" smtClean="0">
                <a:latin typeface="Arial" charset="0"/>
                <a:cs typeface="Arial" charset="0"/>
              </a:rPr>
              <a:t>pre and large booster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Electron and </a:t>
            </a:r>
            <a:r>
              <a:rPr lang="en-US" sz="2000" dirty="0">
                <a:latin typeface="Arial" charset="0"/>
                <a:cs typeface="Arial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</a:rPr>
              <a:t>on ring optics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Detector design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IR design and optics 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Chromaticity compensation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Crab crossing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Synchrotron rad. background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Ion polarization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Electron polarization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Electron cooling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Beam synchronization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Beam-beam </a:t>
            </a:r>
            <a:r>
              <a:rPr lang="en-US" sz="2000" dirty="0" smtClean="0">
                <a:latin typeface="Arial" charset="0"/>
                <a:cs typeface="Arial" charset="0"/>
              </a:rPr>
              <a:t>simulations</a:t>
            </a:r>
            <a:endParaRPr lang="en-US" sz="2000" dirty="0">
              <a:latin typeface="Arial" charset="0"/>
              <a:cs typeface="Arial" charset="0"/>
            </a:endParaRPr>
          </a:p>
          <a:p>
            <a:pPr lvl="2">
              <a:buFont typeface="Arial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52400" y="1178034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286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858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/>
            <a:r>
              <a:rPr lang="en-US" dirty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Forming the high-intensity ion beam: SRF linac, pre and large booster</a:t>
            </a:r>
            <a:endParaRPr lang="en-US" sz="2000" dirty="0">
              <a:latin typeface="Arial" charset="0"/>
              <a:cs typeface="Arial" charset="0"/>
            </a:endParaRPr>
          </a:p>
          <a:p>
            <a:pPr lvl="2">
              <a:buFont typeface="Arial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4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4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4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4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4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4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4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34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34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4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4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4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4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34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9" dur="indefinite"/>
                                        <p:tgtEl>
                                          <p:spTgt spid="34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34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34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9" dur="indefinite"/>
                                        <p:tgtEl>
                                          <p:spTgt spid="34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34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8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9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0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8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9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0" dur="indefinite"/>
                                        <p:tgtEl>
                                          <p:spTgt spid="34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8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9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0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8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9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0" dur="indefinite"/>
                                        <p:tgtEl>
                                          <p:spTgt spid="34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8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9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0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8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9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0" dur="indefinite"/>
                                        <p:tgtEl>
                                          <p:spTgt spid="34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" presetClass="emph" presetSubtype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78" dur="indefinite"/>
                                        <p:tgtEl>
                                          <p:spTgt spid="34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9" dur="indefinite"/>
                                        <p:tgtEl>
                                          <p:spTgt spid="34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0" dur="indefinite"/>
                                        <p:tgtEl>
                                          <p:spTgt spid="34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8" dur="indefinite"/>
                                        <p:tgtEl>
                                          <p:spTgt spid="34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9" dur="indefinite"/>
                                        <p:tgtEl>
                                          <p:spTgt spid="34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0" dur="indefinite"/>
                                        <p:tgtEl>
                                          <p:spTgt spid="34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7159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A New Ion Complex</a:t>
            </a:r>
          </a:p>
        </p:txBody>
      </p:sp>
      <p:graphicFrame>
        <p:nvGraphicFramePr>
          <p:cNvPr id="14528" name="Group 192"/>
          <p:cNvGraphicFramePr>
            <a:graphicFrameLocks noGrp="1"/>
          </p:cNvGraphicFramePr>
          <p:nvPr/>
        </p:nvGraphicFramePr>
        <p:xfrm>
          <a:off x="299806" y="4152277"/>
          <a:ext cx="8574374" cy="1843688"/>
        </p:xfrm>
        <a:graphic>
          <a:graphicData uri="http://schemas.openxmlformats.org/drawingml/2006/table">
            <a:tbl>
              <a:tblPr/>
              <a:tblGrid>
                <a:gridCol w="1483851"/>
                <a:gridCol w="1426040"/>
                <a:gridCol w="2418487"/>
                <a:gridCol w="1597078"/>
                <a:gridCol w="164891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energy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e-Cooling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SRF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linac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  (0.08)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Pre-booster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 (1.2)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accumulating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 (8 to 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 (40)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Staged/ERL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62" name="TextBox 58"/>
          <p:cNvSpPr txBox="1">
            <a:spLocks noChangeArrowheads="1"/>
          </p:cNvSpPr>
          <p:nvPr/>
        </p:nvSpPr>
        <p:spPr bwMode="auto">
          <a:xfrm>
            <a:off x="228600" y="738673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/>
            <a:r>
              <a:rPr lang="en-US" b="1" dirty="0" smtClean="0">
                <a:solidFill>
                  <a:srgbClr val="0000FF"/>
                </a:solidFill>
                <a:latin typeface="+mj-lt"/>
              </a:rPr>
              <a:t>MEIC ion complex design goal</a:t>
            </a:r>
            <a:endParaRPr lang="en-US" sz="1600" dirty="0" smtClean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Be able to generate/accumulate and accelerate ion beams for collisions </a:t>
            </a:r>
            <a:endParaRPr lang="en-US" sz="1600" baseline="30000" dirty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Covering all required varieties of ion species</a:t>
            </a:r>
            <a:endParaRPr lang="en-US" sz="1600" dirty="0">
              <a:latin typeface="+mj-lt"/>
            </a:endParaRPr>
          </a:p>
          <a:p>
            <a:pPr lvl="1" indent="-223838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Matching the time, spatial and phase space structure of the electron beam</a:t>
            </a:r>
          </a:p>
          <a:p>
            <a:pPr lvl="1" indent="-223838"/>
            <a:r>
              <a:rPr lang="en-US" sz="1600" dirty="0" smtClean="0">
                <a:latin typeface="+mj-lt"/>
              </a:rPr>
              <a:t>	(bunch length, transverse </a:t>
            </a:r>
            <a:r>
              <a:rPr lang="en-US" sz="1600" dirty="0" err="1" smtClean="0">
                <a:latin typeface="+mj-lt"/>
              </a:rPr>
              <a:t>emittance</a:t>
            </a:r>
            <a:r>
              <a:rPr lang="en-US" sz="1600" dirty="0" smtClean="0">
                <a:latin typeface="+mj-lt"/>
              </a:rPr>
              <a:t> and repetition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355498" y="2426046"/>
            <a:ext cx="8415277" cy="1541235"/>
            <a:chOff x="411482" y="1146687"/>
            <a:chExt cx="8415277" cy="1541235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411482" y="1146687"/>
              <a:ext cx="8415277" cy="1541235"/>
              <a:chOff x="205324" y="1575068"/>
              <a:chExt cx="4300140" cy="681670"/>
            </a:xfrm>
          </p:grpSpPr>
          <p:cxnSp>
            <p:nvCxnSpPr>
              <p:cNvPr id="14463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495255" y="1794734"/>
                <a:ext cx="3421486" cy="213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464" name="Rectangle 6"/>
              <p:cNvSpPr>
                <a:spLocks noChangeArrowheads="1"/>
              </p:cNvSpPr>
              <p:nvPr/>
            </p:nvSpPr>
            <p:spPr bwMode="auto">
              <a:xfrm>
                <a:off x="325832" y="1720019"/>
                <a:ext cx="172987" cy="15320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65" name="Rectangle 7"/>
              <p:cNvSpPr>
                <a:spLocks noChangeArrowheads="1"/>
              </p:cNvSpPr>
              <p:nvPr/>
            </p:nvSpPr>
            <p:spPr bwMode="auto">
              <a:xfrm>
                <a:off x="709506" y="1715892"/>
                <a:ext cx="507833" cy="160322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420972" y="1612168"/>
                <a:ext cx="376323" cy="371445"/>
                <a:chOff x="1676400" y="1295399"/>
                <a:chExt cx="609600" cy="609600"/>
              </a:xfrm>
            </p:grpSpPr>
            <p:cxnSp>
              <p:nvCxnSpPr>
                <p:cNvPr id="14500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9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50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45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503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197608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90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9" name="Arc 38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493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070834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80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9" name="Arc 28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cxnSp>
              <p:nvCxnSpPr>
                <p:cNvPr id="14483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69" name="Right Arrow 11"/>
              <p:cNvSpPr>
                <a:spLocks noChangeArrowheads="1"/>
              </p:cNvSpPr>
              <p:nvPr/>
            </p:nvSpPr>
            <p:spPr bwMode="auto">
              <a:xfrm>
                <a:off x="3890878" y="1707559"/>
                <a:ext cx="395264" cy="160065"/>
              </a:xfrm>
              <a:prstGeom prst="rightArrow">
                <a:avLst>
                  <a:gd name="adj1" fmla="val 50000"/>
                  <a:gd name="adj2" fmla="val 49990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0" name="TextBox 12"/>
              <p:cNvSpPr txBox="1">
                <a:spLocks noChangeArrowheads="1"/>
              </p:cNvSpPr>
              <p:nvPr/>
            </p:nvSpPr>
            <p:spPr bwMode="auto">
              <a:xfrm>
                <a:off x="205324" y="1852694"/>
                <a:ext cx="41798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ion sources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1" name="TextBox 13"/>
              <p:cNvSpPr txBox="1">
                <a:spLocks noChangeArrowheads="1"/>
              </p:cNvSpPr>
              <p:nvPr/>
            </p:nvSpPr>
            <p:spPr bwMode="auto">
              <a:xfrm>
                <a:off x="667277" y="1893388"/>
                <a:ext cx="570171" cy="139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SRF </a:t>
                </a:r>
                <a:r>
                  <a:rPr lang="en-US" sz="1400" dirty="0" err="1">
                    <a:latin typeface="+mn-lt"/>
                    <a:cs typeface="Arial" pitchFamily="34" charset="0"/>
                  </a:rPr>
                  <a:t>Linac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2" name="TextBox 14"/>
              <p:cNvSpPr txBox="1">
                <a:spLocks noChangeArrowheads="1"/>
              </p:cNvSpPr>
              <p:nvPr/>
            </p:nvSpPr>
            <p:spPr bwMode="auto">
              <a:xfrm>
                <a:off x="960438" y="1984354"/>
                <a:ext cx="117316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pre-booster</a:t>
                </a:r>
              </a:p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(accumulator ring)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473" name="TextBox 15"/>
              <p:cNvSpPr txBox="1">
                <a:spLocks noChangeArrowheads="1"/>
              </p:cNvSpPr>
              <p:nvPr/>
            </p:nvSpPr>
            <p:spPr bwMode="auto">
              <a:xfrm>
                <a:off x="1959599" y="2011497"/>
                <a:ext cx="735459" cy="13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  <a:cs typeface="Arial" pitchFamily="34" charset="0"/>
                  </a:rPr>
                  <a:t>barge booster</a:t>
                </a:r>
              </a:p>
            </p:txBody>
          </p:sp>
          <p:sp>
            <p:nvSpPr>
              <p:cNvPr id="14474" name="TextBox 16"/>
              <p:cNvSpPr txBox="1">
                <a:spLocks noChangeArrowheads="1"/>
              </p:cNvSpPr>
              <p:nvPr/>
            </p:nvSpPr>
            <p:spPr bwMode="auto">
              <a:xfrm>
                <a:off x="2829949" y="2025324"/>
                <a:ext cx="888818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m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edium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energy 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collider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4475" name="Rectangle 17"/>
              <p:cNvSpPr>
                <a:spLocks noChangeArrowheads="1"/>
              </p:cNvSpPr>
              <p:nvPr/>
            </p:nvSpPr>
            <p:spPr bwMode="auto">
              <a:xfrm>
                <a:off x="1646662" y="1768831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6" name="Rectangle 18"/>
              <p:cNvSpPr>
                <a:spLocks noChangeArrowheads="1"/>
              </p:cNvSpPr>
              <p:nvPr/>
            </p:nvSpPr>
            <p:spPr bwMode="auto">
              <a:xfrm>
                <a:off x="3367239" y="1772224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4477" name="TextBox 19"/>
              <p:cNvSpPr txBox="1">
                <a:spLocks noChangeArrowheads="1"/>
              </p:cNvSpPr>
              <p:nvPr/>
            </p:nvSpPr>
            <p:spPr bwMode="auto">
              <a:xfrm>
                <a:off x="3704462" y="1847871"/>
                <a:ext cx="801002" cy="231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Arial" pitchFamily="34" charset="0"/>
                  </a:rPr>
                  <a:t>t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o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high </a:t>
                </a:r>
                <a:r>
                  <a:rPr lang="en-US" sz="1400" dirty="0" smtClean="0">
                    <a:latin typeface="+mn-lt"/>
                    <a:cs typeface="Arial" pitchFamily="34" charset="0"/>
                  </a:rPr>
                  <a:t>energy </a:t>
                </a:r>
                <a:r>
                  <a:rPr lang="en-US" sz="1400" dirty="0">
                    <a:latin typeface="+mn-lt"/>
                    <a:cs typeface="Arial" pitchFamily="34" charset="0"/>
                  </a:rPr>
                  <a:t>collider ring</a:t>
                </a:r>
              </a:p>
            </p:txBody>
          </p:sp>
          <p:sp>
            <p:nvSpPr>
              <p:cNvPr id="14478" name="TextBox 20"/>
              <p:cNvSpPr txBox="1">
                <a:spLocks noChangeArrowheads="1"/>
              </p:cNvSpPr>
              <p:nvPr/>
            </p:nvSpPr>
            <p:spPr bwMode="auto">
              <a:xfrm>
                <a:off x="3255188" y="1800489"/>
                <a:ext cx="445539" cy="139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+mn-lt"/>
                    <a:cs typeface="Arial" pitchFamily="34" charset="0"/>
                  </a:rPr>
                  <a:t>cooling</a:t>
                </a:r>
              </a:p>
            </p:txBody>
          </p:sp>
        </p:grp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3089400" y="1631473"/>
              <a:ext cx="871910" cy="31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cooling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89853" y="5981075"/>
            <a:ext cx="726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* Numbers in parentheses represent energies per nucleon for heavy ions </a:t>
            </a:r>
            <a:endParaRPr lang="en-US" sz="16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9"/>
          <p:cNvSpPr>
            <a:spLocks noChangeArrowheads="1"/>
          </p:cNvSpPr>
          <p:nvPr/>
        </p:nvSpPr>
        <p:spPr bwMode="auto">
          <a:xfrm>
            <a:off x="122238" y="3673475"/>
            <a:ext cx="39862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ru-RU"/>
          </a:p>
        </p:txBody>
      </p:sp>
      <p:grpSp>
        <p:nvGrpSpPr>
          <p:cNvPr id="15363" name="Group 43"/>
          <p:cNvGrpSpPr>
            <a:grpSpLocks/>
          </p:cNvGrpSpPr>
          <p:nvPr/>
        </p:nvGrpSpPr>
        <p:grpSpPr bwMode="auto">
          <a:xfrm>
            <a:off x="134938" y="3744913"/>
            <a:ext cx="4102100" cy="2540000"/>
            <a:chOff x="75019" y="2915123"/>
            <a:chExt cx="4725581" cy="3428527"/>
          </a:xfrm>
        </p:grpSpPr>
        <p:sp>
          <p:nvSpPr>
            <p:cNvPr id="15406" name="Line 5"/>
            <p:cNvSpPr>
              <a:spLocks noChangeShapeType="1"/>
            </p:cNvSpPr>
            <p:nvPr/>
          </p:nvSpPr>
          <p:spPr bwMode="auto">
            <a:xfrm>
              <a:off x="3124200" y="3352800"/>
              <a:ext cx="11113" cy="299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TextBox 33"/>
            <p:cNvSpPr txBox="1">
              <a:spLocks noChangeArrowheads="1"/>
            </p:cNvSpPr>
            <p:nvPr/>
          </p:nvSpPr>
          <p:spPr bwMode="auto">
            <a:xfrm>
              <a:off x="883342" y="2915123"/>
              <a:ext cx="2743178" cy="49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latin typeface="Candara" pitchFamily="34" charset="0"/>
                </a:rPr>
                <a:t>Central detector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 flipH="1">
              <a:off x="1981200" y="3319463"/>
              <a:ext cx="20638" cy="301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AutoShape 1"/>
            <p:cNvSpPr>
              <a:spLocks noChangeArrowheads="1"/>
            </p:cNvSpPr>
            <p:nvPr/>
          </p:nvSpPr>
          <p:spPr bwMode="auto">
            <a:xfrm>
              <a:off x="1217613" y="3879850"/>
              <a:ext cx="1909762" cy="1477963"/>
            </a:xfrm>
            <a:prstGeom prst="roundRect">
              <a:avLst>
                <a:gd name="adj" fmla="val 116"/>
              </a:avLst>
            </a:prstGeom>
            <a:solidFill>
              <a:srgbClr val="CCFFFF">
                <a:alpha val="98038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0" name="Line 2"/>
            <p:cNvSpPr>
              <a:spLocks noChangeShapeType="1"/>
            </p:cNvSpPr>
            <p:nvPr/>
          </p:nvSpPr>
          <p:spPr bwMode="auto">
            <a:xfrm flipV="1">
              <a:off x="533400" y="4619625"/>
              <a:ext cx="426720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1980613" y="4618672"/>
              <a:ext cx="2295125" cy="1476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>
                <a:latin typeface="+mn-lt"/>
              </a:endParaRPr>
            </a:p>
          </p:txBody>
        </p:sp>
        <p:sp>
          <p:nvSpPr>
            <p:cNvPr id="15412" name="Line 4"/>
            <p:cNvSpPr>
              <a:spLocks noChangeShapeType="1"/>
            </p:cNvSpPr>
            <p:nvPr/>
          </p:nvSpPr>
          <p:spPr bwMode="auto">
            <a:xfrm flipV="1">
              <a:off x="1981200" y="3140075"/>
              <a:ext cx="2293938" cy="147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AutoShape 6"/>
            <p:cNvSpPr>
              <a:spLocks noChangeArrowheads="1"/>
            </p:cNvSpPr>
            <p:nvPr/>
          </p:nvSpPr>
          <p:spPr bwMode="auto">
            <a:xfrm>
              <a:off x="1035050" y="3697288"/>
              <a:ext cx="2417763" cy="184150"/>
            </a:xfrm>
            <a:custGeom>
              <a:avLst/>
              <a:gdLst>
                <a:gd name="T0" fmla="*/ 2147483647 w 21600"/>
                <a:gd name="T1" fmla="*/ 486422208 h 21600"/>
                <a:gd name="T2" fmla="*/ 2147483647 w 21600"/>
                <a:gd name="T3" fmla="*/ 972844415 h 21600"/>
                <a:gd name="T4" fmla="*/ 2147483647 w 21600"/>
                <a:gd name="T5" fmla="*/ 486422208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6 w 21600"/>
                <a:gd name="T13" fmla="*/ 2646 h 21600"/>
                <a:gd name="T14" fmla="*/ 18954 w 21600"/>
                <a:gd name="T15" fmla="*/ 18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92" y="21600"/>
                  </a:lnTo>
                  <a:lnTo>
                    <a:pt x="199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AutoShape 14"/>
            <p:cNvSpPr>
              <a:spLocks noChangeArrowheads="1"/>
            </p:cNvSpPr>
            <p:nvPr/>
          </p:nvSpPr>
          <p:spPr bwMode="auto">
            <a:xfrm>
              <a:off x="1517650" y="4278313"/>
              <a:ext cx="938213" cy="679450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5" name="AutoShape 15"/>
            <p:cNvSpPr>
              <a:spLocks noChangeArrowheads="1"/>
            </p:cNvSpPr>
            <p:nvPr/>
          </p:nvSpPr>
          <p:spPr bwMode="auto">
            <a:xfrm>
              <a:off x="3005138" y="3910013"/>
              <a:ext cx="114300" cy="1401762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6" name="AutoShape 16"/>
            <p:cNvSpPr>
              <a:spLocks noChangeArrowheads="1"/>
            </p:cNvSpPr>
            <p:nvPr/>
          </p:nvSpPr>
          <p:spPr bwMode="auto">
            <a:xfrm>
              <a:off x="1295400" y="3881438"/>
              <a:ext cx="1711325" cy="109537"/>
            </a:xfrm>
            <a:prstGeom prst="roundRect">
              <a:avLst>
                <a:gd name="adj" fmla="val 579"/>
              </a:avLst>
            </a:prstGeom>
            <a:solidFill>
              <a:srgbClr val="CC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7" name="AutoShape 17"/>
            <p:cNvSpPr>
              <a:spLocks noChangeArrowheads="1"/>
            </p:cNvSpPr>
            <p:nvPr/>
          </p:nvSpPr>
          <p:spPr bwMode="auto">
            <a:xfrm>
              <a:off x="1890713" y="4530725"/>
              <a:ext cx="192087" cy="185738"/>
            </a:xfrm>
            <a:prstGeom prst="irregularSeal2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8" name="AutoShape 18"/>
            <p:cNvSpPr>
              <a:spLocks noChangeArrowheads="1"/>
            </p:cNvSpPr>
            <p:nvPr/>
          </p:nvSpPr>
          <p:spPr bwMode="auto">
            <a:xfrm>
              <a:off x="1295400" y="5240338"/>
              <a:ext cx="1711325" cy="111125"/>
            </a:xfrm>
            <a:prstGeom prst="roundRect">
              <a:avLst>
                <a:gd name="adj" fmla="val 579"/>
              </a:avLst>
            </a:prstGeom>
            <a:solidFill>
              <a:srgbClr val="CC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19" name="AutoShape 19"/>
            <p:cNvSpPr>
              <a:spLocks noChangeArrowheads="1"/>
            </p:cNvSpPr>
            <p:nvPr/>
          </p:nvSpPr>
          <p:spPr bwMode="auto">
            <a:xfrm>
              <a:off x="2690813" y="4162425"/>
              <a:ext cx="114300" cy="922338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0" name="AutoShape 20"/>
            <p:cNvSpPr>
              <a:spLocks noChangeArrowheads="1"/>
            </p:cNvSpPr>
            <p:nvPr/>
          </p:nvSpPr>
          <p:spPr bwMode="auto">
            <a:xfrm>
              <a:off x="1779588" y="4035425"/>
              <a:ext cx="1146175" cy="2587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23 w 21600"/>
                <a:gd name="T13" fmla="*/ 6023 h 21600"/>
                <a:gd name="T14" fmla="*/ 15577 w 21600"/>
                <a:gd name="T15" fmla="*/ 155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45" y="21600"/>
                  </a:lnTo>
                  <a:lnTo>
                    <a:pt x="131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AutoShape 21"/>
            <p:cNvSpPr>
              <a:spLocks noChangeArrowheads="1"/>
            </p:cNvSpPr>
            <p:nvPr/>
          </p:nvSpPr>
          <p:spPr bwMode="auto">
            <a:xfrm flipV="1">
              <a:off x="1785938" y="4954588"/>
              <a:ext cx="1146175" cy="2587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23 w 21600"/>
                <a:gd name="T13" fmla="*/ 6023 h 21600"/>
                <a:gd name="T14" fmla="*/ 15577 w 21600"/>
                <a:gd name="T15" fmla="*/ 155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45" y="21600"/>
                  </a:lnTo>
                  <a:lnTo>
                    <a:pt x="131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AutoShape 22"/>
            <p:cNvSpPr>
              <a:spLocks noChangeArrowheads="1"/>
            </p:cNvSpPr>
            <p:nvPr/>
          </p:nvSpPr>
          <p:spPr bwMode="auto">
            <a:xfrm>
              <a:off x="3763963" y="3413125"/>
              <a:ext cx="190500" cy="2400300"/>
            </a:xfrm>
            <a:prstGeom prst="roundRect">
              <a:avLst>
                <a:gd name="adj" fmla="val 579"/>
              </a:avLst>
            </a:prstGeom>
            <a:solidFill>
              <a:srgbClr val="FF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3" name="AutoShape 23"/>
            <p:cNvSpPr>
              <a:spLocks noChangeArrowheads="1"/>
            </p:cNvSpPr>
            <p:nvPr/>
          </p:nvSpPr>
          <p:spPr bwMode="auto">
            <a:xfrm>
              <a:off x="3975100" y="3238500"/>
              <a:ext cx="190500" cy="2770188"/>
            </a:xfrm>
            <a:prstGeom prst="roundRect">
              <a:avLst>
                <a:gd name="adj" fmla="val 579"/>
              </a:avLst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4" name="AutoShape 24"/>
            <p:cNvSpPr>
              <a:spLocks noChangeArrowheads="1"/>
            </p:cNvSpPr>
            <p:nvPr/>
          </p:nvSpPr>
          <p:spPr bwMode="auto">
            <a:xfrm>
              <a:off x="4186238" y="3695700"/>
              <a:ext cx="190500" cy="1846263"/>
            </a:xfrm>
            <a:prstGeom prst="roundRect">
              <a:avLst>
                <a:gd name="adj" fmla="val 579"/>
              </a:avLst>
            </a:prstGeom>
            <a:solidFill>
              <a:srgbClr val="E6E6E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5" name="AutoShape 25"/>
            <p:cNvSpPr>
              <a:spLocks noChangeArrowheads="1"/>
            </p:cNvSpPr>
            <p:nvPr/>
          </p:nvSpPr>
          <p:spPr bwMode="auto">
            <a:xfrm>
              <a:off x="3717925" y="3482975"/>
              <a:ext cx="39688" cy="2274888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6" name="AutoShape 26"/>
            <p:cNvSpPr>
              <a:spLocks noChangeArrowheads="1"/>
            </p:cNvSpPr>
            <p:nvPr/>
          </p:nvSpPr>
          <p:spPr bwMode="auto">
            <a:xfrm>
              <a:off x="720725" y="3635375"/>
              <a:ext cx="38100" cy="1993900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27" name="Text Box 27"/>
            <p:cNvSpPr txBox="1">
              <a:spLocks noChangeArrowheads="1"/>
            </p:cNvSpPr>
            <p:nvPr/>
          </p:nvSpPr>
          <p:spPr bwMode="auto">
            <a:xfrm rot="-5400000">
              <a:off x="2864530" y="4268312"/>
              <a:ext cx="1975689" cy="34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EM Calorimeter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28" name="Text Box 28"/>
            <p:cNvSpPr txBox="1">
              <a:spLocks noChangeArrowheads="1"/>
            </p:cNvSpPr>
            <p:nvPr/>
          </p:nvSpPr>
          <p:spPr bwMode="auto">
            <a:xfrm rot="-5400000">
              <a:off x="3018369" y="4393667"/>
              <a:ext cx="2084973" cy="34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Hadron Calorimeter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29" name="Text Box 29"/>
            <p:cNvSpPr txBox="1">
              <a:spLocks noChangeArrowheads="1"/>
            </p:cNvSpPr>
            <p:nvPr/>
          </p:nvSpPr>
          <p:spPr bwMode="auto">
            <a:xfrm rot="-5400000">
              <a:off x="3305951" y="4199741"/>
              <a:ext cx="1941404" cy="34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Muon Detector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30" name="AutoShape 30"/>
            <p:cNvSpPr>
              <a:spLocks noChangeArrowheads="1"/>
            </p:cNvSpPr>
            <p:nvPr/>
          </p:nvSpPr>
          <p:spPr bwMode="auto">
            <a:xfrm rot="16200000" flipH="1">
              <a:off x="-873125" y="4522788"/>
              <a:ext cx="2954337" cy="1920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05 w 21600"/>
                <a:gd name="T13" fmla="*/ 2505 h 21600"/>
                <a:gd name="T14" fmla="*/ 19095 w 21600"/>
                <a:gd name="T15" fmla="*/ 190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09" y="21600"/>
                  </a:lnTo>
                  <a:lnTo>
                    <a:pt x="2019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Text Box 31"/>
            <p:cNvSpPr txBox="1">
              <a:spLocks noChangeArrowheads="1"/>
            </p:cNvSpPr>
            <p:nvPr/>
          </p:nvSpPr>
          <p:spPr bwMode="auto">
            <a:xfrm rot="-5400000">
              <a:off x="-219521" y="4432238"/>
              <a:ext cx="1673550" cy="34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EM Calorimeter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32" name="AutoShape 33"/>
            <p:cNvSpPr>
              <a:spLocks noChangeArrowheads="1"/>
            </p:cNvSpPr>
            <p:nvPr/>
          </p:nvSpPr>
          <p:spPr bwMode="auto">
            <a:xfrm>
              <a:off x="1026160" y="3319780"/>
              <a:ext cx="2370138" cy="369888"/>
            </a:xfrm>
            <a:prstGeom prst="roundRect">
              <a:avLst>
                <a:gd name="adj" fmla="val 579"/>
              </a:avLst>
            </a:prstGeom>
            <a:solidFill>
              <a:srgbClr val="CC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33" name="Text Box 34"/>
            <p:cNvSpPr txBox="1">
              <a:spLocks noChangeArrowheads="1"/>
            </p:cNvSpPr>
            <p:nvPr/>
          </p:nvSpPr>
          <p:spPr bwMode="auto">
            <a:xfrm>
              <a:off x="910774" y="3240833"/>
              <a:ext cx="2655396" cy="40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Solenoid yoke + Muon Detector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34" name="Text Box 35"/>
            <p:cNvSpPr txBox="1">
              <a:spLocks noChangeArrowheads="1"/>
            </p:cNvSpPr>
            <p:nvPr/>
          </p:nvSpPr>
          <p:spPr bwMode="auto">
            <a:xfrm>
              <a:off x="3344887" y="3189405"/>
              <a:ext cx="561437" cy="40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TOF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35" name="AutoShape 36"/>
            <p:cNvSpPr>
              <a:spLocks noChangeArrowheads="1"/>
            </p:cNvSpPr>
            <p:nvPr/>
          </p:nvSpPr>
          <p:spPr bwMode="auto">
            <a:xfrm>
              <a:off x="1181100" y="4044950"/>
              <a:ext cx="114300" cy="1165225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36" name="AutoShape 37"/>
            <p:cNvSpPr>
              <a:spLocks noChangeArrowheads="1"/>
            </p:cNvSpPr>
            <p:nvPr/>
          </p:nvSpPr>
          <p:spPr bwMode="auto">
            <a:xfrm rot="16200000" flipH="1">
              <a:off x="60325" y="4427538"/>
              <a:ext cx="1846263" cy="38258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85 w 21600"/>
                <a:gd name="T13" fmla="*/ 3485 h 21600"/>
                <a:gd name="T14" fmla="*/ 18115 w 21600"/>
                <a:gd name="T15" fmla="*/ 18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69" y="21600"/>
                  </a:lnTo>
                  <a:lnTo>
                    <a:pt x="1823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Text Box 38"/>
            <p:cNvSpPr txBox="1">
              <a:spLocks noChangeArrowheads="1"/>
            </p:cNvSpPr>
            <p:nvPr/>
          </p:nvSpPr>
          <p:spPr bwMode="auto">
            <a:xfrm rot="-5400000">
              <a:off x="516816" y="4343311"/>
              <a:ext cx="921417" cy="34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HTCC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38" name="AutoShape 39"/>
            <p:cNvSpPr>
              <a:spLocks noChangeArrowheads="1"/>
            </p:cNvSpPr>
            <p:nvPr/>
          </p:nvSpPr>
          <p:spPr bwMode="auto">
            <a:xfrm flipV="1">
              <a:off x="1036638" y="5351463"/>
              <a:ext cx="2417762" cy="1857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6 w 21600"/>
                <a:gd name="T13" fmla="*/ 2646 h 21600"/>
                <a:gd name="T14" fmla="*/ 18954 w 21600"/>
                <a:gd name="T15" fmla="*/ 18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92" y="21600"/>
                  </a:lnTo>
                  <a:lnTo>
                    <a:pt x="199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AutoShape 41"/>
            <p:cNvSpPr>
              <a:spLocks noChangeArrowheads="1"/>
            </p:cNvSpPr>
            <p:nvPr/>
          </p:nvSpPr>
          <p:spPr bwMode="auto">
            <a:xfrm rot="5400000">
              <a:off x="2309812" y="4332288"/>
              <a:ext cx="2214563" cy="5730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3560 h 21600"/>
                <a:gd name="T14" fmla="*/ 18040 w 21600"/>
                <a:gd name="T15" fmla="*/ 18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19" y="21600"/>
                  </a:lnTo>
                  <a:lnTo>
                    <a:pt x="1808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Text Box 42"/>
            <p:cNvSpPr txBox="1">
              <a:spLocks noChangeArrowheads="1"/>
            </p:cNvSpPr>
            <p:nvPr/>
          </p:nvSpPr>
          <p:spPr bwMode="auto">
            <a:xfrm rot="-5400000">
              <a:off x="3110108" y="4174027"/>
              <a:ext cx="745704" cy="34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RICH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41" name="AutoShape 43"/>
            <p:cNvSpPr>
              <a:spLocks noChangeArrowheads="1"/>
            </p:cNvSpPr>
            <p:nvPr/>
          </p:nvSpPr>
          <p:spPr bwMode="auto">
            <a:xfrm rot="3300000">
              <a:off x="3190875" y="3535363"/>
              <a:ext cx="36513" cy="611187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42" name="AutoShape 44"/>
            <p:cNvSpPr>
              <a:spLocks noChangeArrowheads="1"/>
            </p:cNvSpPr>
            <p:nvPr/>
          </p:nvSpPr>
          <p:spPr bwMode="auto">
            <a:xfrm>
              <a:off x="1173164" y="3978275"/>
              <a:ext cx="1803400" cy="58738"/>
            </a:xfrm>
            <a:prstGeom prst="roundRect">
              <a:avLst>
                <a:gd name="adj" fmla="val 579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43" name="AutoShape 45"/>
            <p:cNvSpPr>
              <a:spLocks noChangeArrowheads="1"/>
            </p:cNvSpPr>
            <p:nvPr/>
          </p:nvSpPr>
          <p:spPr bwMode="auto">
            <a:xfrm rot="-3300000">
              <a:off x="3188494" y="5099844"/>
              <a:ext cx="36513" cy="612775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44" name="AutoShape 46"/>
            <p:cNvSpPr>
              <a:spLocks noChangeArrowheads="1"/>
            </p:cNvSpPr>
            <p:nvPr/>
          </p:nvSpPr>
          <p:spPr bwMode="auto">
            <a:xfrm flipV="1">
              <a:off x="1211263" y="4957763"/>
              <a:ext cx="1435100" cy="2603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95 w 21600"/>
                <a:gd name="T13" fmla="*/ 4295 h 21600"/>
                <a:gd name="T14" fmla="*/ 17305 w 21600"/>
                <a:gd name="T15" fmla="*/ 173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9" y="21600"/>
                  </a:lnTo>
                  <a:lnTo>
                    <a:pt x="166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AutoShape 47"/>
            <p:cNvSpPr>
              <a:spLocks noChangeArrowheads="1"/>
            </p:cNvSpPr>
            <p:nvPr/>
          </p:nvSpPr>
          <p:spPr bwMode="auto">
            <a:xfrm>
              <a:off x="1173163" y="5203825"/>
              <a:ext cx="1803400" cy="58738"/>
            </a:xfrm>
            <a:prstGeom prst="roundRect">
              <a:avLst>
                <a:gd name="adj" fmla="val 579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46" name="AutoShape 48"/>
            <p:cNvSpPr>
              <a:spLocks noChangeArrowheads="1"/>
            </p:cNvSpPr>
            <p:nvPr/>
          </p:nvSpPr>
          <p:spPr bwMode="auto">
            <a:xfrm>
              <a:off x="1208088" y="4037013"/>
              <a:ext cx="1433512" cy="2587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95 w 21600"/>
                <a:gd name="T13" fmla="*/ 4295 h 21600"/>
                <a:gd name="T14" fmla="*/ 17305 w 21600"/>
                <a:gd name="T15" fmla="*/ 173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9" y="21600"/>
                  </a:lnTo>
                  <a:lnTo>
                    <a:pt x="166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Text Box 49"/>
            <p:cNvSpPr txBox="1">
              <a:spLocks noChangeArrowheads="1"/>
            </p:cNvSpPr>
            <p:nvPr/>
          </p:nvSpPr>
          <p:spPr bwMode="auto">
            <a:xfrm>
              <a:off x="1558164" y="3941538"/>
              <a:ext cx="956454" cy="40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Cerenkov</a:t>
              </a:r>
            </a:p>
          </p:txBody>
        </p:sp>
        <p:sp>
          <p:nvSpPr>
            <p:cNvPr id="15448" name="Text Box 50"/>
            <p:cNvSpPr txBox="1">
              <a:spLocks noChangeArrowheads="1"/>
            </p:cNvSpPr>
            <p:nvPr/>
          </p:nvSpPr>
          <p:spPr bwMode="auto">
            <a:xfrm>
              <a:off x="1607541" y="4297248"/>
              <a:ext cx="879646" cy="40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Tracking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5449" name="AutoShape 51"/>
            <p:cNvSpPr>
              <a:spLocks noChangeArrowheads="1"/>
            </p:cNvSpPr>
            <p:nvPr/>
          </p:nvSpPr>
          <p:spPr bwMode="auto">
            <a:xfrm>
              <a:off x="1219200" y="3822700"/>
              <a:ext cx="1901825" cy="42863"/>
            </a:xfrm>
            <a:prstGeom prst="roundRect">
              <a:avLst>
                <a:gd name="adj" fmla="val 579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sp>
          <p:nvSpPr>
            <p:cNvPr id="15450" name="AutoShape 52"/>
            <p:cNvSpPr>
              <a:spLocks noChangeArrowheads="1"/>
            </p:cNvSpPr>
            <p:nvPr/>
          </p:nvSpPr>
          <p:spPr bwMode="auto">
            <a:xfrm>
              <a:off x="1219200" y="5373688"/>
              <a:ext cx="1901825" cy="44450"/>
            </a:xfrm>
            <a:prstGeom prst="roundRect">
              <a:avLst>
                <a:gd name="adj" fmla="val 579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218009" y="6185081"/>
              <a:ext cx="762604" cy="107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2" name="Straight Arrow Connector 88"/>
            <p:cNvCxnSpPr>
              <a:cxnSpLocks noChangeShapeType="1"/>
            </p:cNvCxnSpPr>
            <p:nvPr/>
          </p:nvCxnSpPr>
          <p:spPr bwMode="auto">
            <a:xfrm flipV="1">
              <a:off x="1981200" y="6192275"/>
              <a:ext cx="1146175" cy="95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453" name="Straight Arrow Connector 89"/>
            <p:cNvCxnSpPr>
              <a:cxnSpLocks noChangeShapeType="1"/>
            </p:cNvCxnSpPr>
            <p:nvPr/>
          </p:nvCxnSpPr>
          <p:spPr bwMode="auto">
            <a:xfrm flipV="1">
              <a:off x="3127375" y="6190910"/>
              <a:ext cx="765175" cy="95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454" name="TextBox 90"/>
            <p:cNvSpPr txBox="1">
              <a:spLocks noChangeArrowheads="1"/>
            </p:cNvSpPr>
            <p:nvPr/>
          </p:nvSpPr>
          <p:spPr bwMode="auto">
            <a:xfrm>
              <a:off x="1459409" y="5855085"/>
              <a:ext cx="504745" cy="37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2 m</a:t>
              </a:r>
            </a:p>
          </p:txBody>
        </p:sp>
        <p:sp>
          <p:nvSpPr>
            <p:cNvPr id="15455" name="TextBox 91"/>
            <p:cNvSpPr txBox="1">
              <a:spLocks noChangeArrowheads="1"/>
            </p:cNvSpPr>
            <p:nvPr/>
          </p:nvSpPr>
          <p:spPr bwMode="auto">
            <a:xfrm>
              <a:off x="2364658" y="5874370"/>
              <a:ext cx="504745" cy="37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3 m</a:t>
              </a:r>
            </a:p>
          </p:txBody>
        </p:sp>
        <p:sp>
          <p:nvSpPr>
            <p:cNvPr id="15456" name="TextBox 92"/>
            <p:cNvSpPr txBox="1">
              <a:spLocks noChangeArrowheads="1"/>
            </p:cNvSpPr>
            <p:nvPr/>
          </p:nvSpPr>
          <p:spPr bwMode="auto">
            <a:xfrm>
              <a:off x="3255276" y="5895799"/>
              <a:ext cx="504745" cy="37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2 m</a:t>
              </a:r>
            </a:p>
          </p:txBody>
        </p:sp>
        <p:cxnSp>
          <p:nvCxnSpPr>
            <p:cNvPr id="15457" name="Straight Arrow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-385765" y="4568277"/>
              <a:ext cx="15382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458" name="TextBox 95"/>
            <p:cNvSpPr txBox="1">
              <a:spLocks noChangeArrowheads="1"/>
            </p:cNvSpPr>
            <p:nvPr/>
          </p:nvSpPr>
          <p:spPr bwMode="auto">
            <a:xfrm rot="-5400000">
              <a:off x="-153572" y="4238700"/>
              <a:ext cx="773561" cy="316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</a:rPr>
                <a:t>4-5 m</a:t>
              </a:r>
            </a:p>
          </p:txBody>
        </p:sp>
        <p:sp>
          <p:nvSpPr>
            <p:cNvPr id="15459" name="Text Box 32"/>
            <p:cNvSpPr txBox="1">
              <a:spLocks noChangeArrowheads="1"/>
            </p:cNvSpPr>
            <p:nvPr/>
          </p:nvSpPr>
          <p:spPr bwMode="auto">
            <a:xfrm>
              <a:off x="1036960" y="3560115"/>
              <a:ext cx="2666369" cy="36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Solenoid yoke + Hadronic Calorimeter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5460" name="AutoShape 40"/>
            <p:cNvSpPr>
              <a:spLocks noChangeArrowheads="1"/>
            </p:cNvSpPr>
            <p:nvPr/>
          </p:nvSpPr>
          <p:spPr bwMode="auto">
            <a:xfrm>
              <a:off x="1033780" y="5537200"/>
              <a:ext cx="2370138" cy="369888"/>
            </a:xfrm>
            <a:prstGeom prst="roundRect">
              <a:avLst>
                <a:gd name="adj" fmla="val 579"/>
              </a:avLst>
            </a:prstGeom>
            <a:solidFill>
              <a:srgbClr val="CC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</p:txBody>
        </p:sp>
      </p:grpSp>
      <p:sp>
        <p:nvSpPr>
          <p:cNvPr id="1536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MEIC “Full-Acceptance” Detector</a:t>
            </a:r>
          </a:p>
        </p:txBody>
      </p:sp>
      <p:sp>
        <p:nvSpPr>
          <p:cNvPr id="15365" name="TextBox 33"/>
          <p:cNvSpPr txBox="1">
            <a:spLocks noChangeArrowheads="1"/>
          </p:cNvSpPr>
          <p:nvPr/>
        </p:nvSpPr>
        <p:spPr bwMode="auto">
          <a:xfrm>
            <a:off x="4708525" y="4368800"/>
            <a:ext cx="4298950" cy="1219200"/>
          </a:xfrm>
          <a:prstGeom prst="rect">
            <a:avLst/>
          </a:prstGeom>
          <a:noFill/>
          <a:ln w="28575">
            <a:solidFill>
              <a:srgbClr val="262F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 b="1">
                <a:solidFill>
                  <a:srgbClr val="262FE6"/>
                </a:solidFill>
                <a:latin typeface="Arial" charset="0"/>
              </a:rPr>
              <a:t>Distance IP – electron FFQs = 3.5 m Distance IP – ion FFQs          = 7.0 m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(Driven by push to 0.5</a:t>
            </a:r>
            <a:r>
              <a:rPr lang="en-US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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detection before ion FFQs)</a:t>
            </a:r>
          </a:p>
        </p:txBody>
      </p:sp>
      <p:cxnSp>
        <p:nvCxnSpPr>
          <p:cNvPr id="15366" name="Straight Arrow Connector 103"/>
          <p:cNvCxnSpPr>
            <a:cxnSpLocks noChangeShapeType="1"/>
          </p:cNvCxnSpPr>
          <p:nvPr/>
        </p:nvCxnSpPr>
        <p:spPr bwMode="auto">
          <a:xfrm flipH="1" flipV="1">
            <a:off x="3124200" y="2717800"/>
            <a:ext cx="93663" cy="12049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3895829" y="5822456"/>
            <a:ext cx="2968625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b="1" dirty="0" err="1">
                <a:latin typeface="Arial" charset="0"/>
              </a:rPr>
              <a:t>Pawel</a:t>
            </a:r>
            <a:r>
              <a:rPr lang="en-US" sz="1400" b="1" dirty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Nadel-Turonski</a:t>
            </a:r>
            <a:r>
              <a:rPr lang="en-US" sz="1400" b="1" dirty="0">
                <a:latin typeface="Arial" charset="0"/>
              </a:rPr>
              <a:t> &amp; Rolf </a:t>
            </a:r>
            <a:r>
              <a:rPr lang="en-US" sz="1400" b="1" dirty="0" err="1">
                <a:latin typeface="Arial" charset="0"/>
              </a:rPr>
              <a:t>Ent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387725" y="1320800"/>
            <a:ext cx="1046163" cy="1490663"/>
          </a:xfrm>
          <a:prstGeom prst="roundRect">
            <a:avLst>
              <a:gd name="adj" fmla="val 231"/>
            </a:avLst>
          </a:prstGeom>
          <a:solidFill>
            <a:srgbClr val="CC6633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117600" y="1441450"/>
            <a:ext cx="2178050" cy="1252538"/>
          </a:xfrm>
          <a:prstGeom prst="roundRect">
            <a:avLst>
              <a:gd name="adj" fmla="val 116"/>
            </a:avLst>
          </a:prstGeom>
          <a:solidFill>
            <a:srgbClr val="47B8B8">
              <a:alpha val="7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952500" y="2039938"/>
            <a:ext cx="6303963" cy="1587"/>
          </a:xfrm>
          <a:prstGeom prst="line">
            <a:avLst/>
          </a:prstGeom>
          <a:noFill/>
          <a:ln w="1836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-180000">
            <a:off x="4525963" y="1643063"/>
            <a:ext cx="1028700" cy="342900"/>
          </a:xfrm>
          <a:prstGeom prst="roundRect">
            <a:avLst>
              <a:gd name="adj" fmla="val 57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933450" y="1889125"/>
            <a:ext cx="3643313" cy="233363"/>
          </a:xfrm>
          <a:prstGeom prst="line">
            <a:avLst/>
          </a:prstGeom>
          <a:noFill/>
          <a:ln w="1836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705225" y="2005013"/>
            <a:ext cx="214313" cy="71437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-300000">
            <a:off x="5734050" y="1624013"/>
            <a:ext cx="425450" cy="190500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589088" y="1173163"/>
            <a:ext cx="1163637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solenoid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43425" y="2079625"/>
            <a:ext cx="99377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electron FFQs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54013" y="2128838"/>
            <a:ext cx="817562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2300DC"/>
                </a:solidFill>
                <a:latin typeface="+mn-lt"/>
                <a:cs typeface="Arial" pitchFamily="34" charset="0"/>
              </a:rPr>
              <a:t>50 </a:t>
            </a:r>
            <a:r>
              <a:rPr lang="en-US" sz="1400" dirty="0" err="1">
                <a:solidFill>
                  <a:srgbClr val="2300DC"/>
                </a:solidFill>
                <a:latin typeface="+mn-lt"/>
                <a:cs typeface="Arial" pitchFamily="34" charset="0"/>
              </a:rPr>
              <a:t>mrad</a:t>
            </a:r>
            <a:endParaRPr lang="en-US" sz="1400" dirty="0">
              <a:solidFill>
                <a:srgbClr val="2300D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22275" y="1733550"/>
            <a:ext cx="5953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B84747"/>
                </a:solidFill>
                <a:latin typeface="+mn-lt"/>
                <a:cs typeface="Arial" pitchFamily="34" charset="0"/>
              </a:rPr>
              <a:t>0</a:t>
            </a:r>
            <a:r>
              <a:rPr lang="en-US" sz="1400" dirty="0">
                <a:solidFill>
                  <a:srgbClr val="B84747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B84747"/>
                </a:solidFill>
                <a:latin typeface="+mn-lt"/>
                <a:cs typeface="Calibri" pitchFamily="34" charset="0"/>
              </a:rPr>
              <a:t>mrad</a:t>
            </a:r>
            <a:endParaRPr lang="en-US" sz="1400" dirty="0">
              <a:solidFill>
                <a:srgbClr val="B84747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498975" y="1320800"/>
            <a:ext cx="1476375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ion dipole w/ detectors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207125" y="1033463"/>
            <a:ext cx="1919288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(approximately to scale)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4605338" y="1738313"/>
            <a:ext cx="1282700" cy="157162"/>
          </a:xfrm>
          <a:prstGeom prst="line">
            <a:avLst/>
          </a:prstGeom>
          <a:noFill/>
          <a:ln w="1836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-300000">
            <a:off x="6383338" y="1566863"/>
            <a:ext cx="425450" cy="188912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 rot="-300000">
            <a:off x="7035800" y="1501775"/>
            <a:ext cx="423863" cy="188913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5045075" y="2001838"/>
            <a:ext cx="214313" cy="84137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AutoShape 25"/>
          <p:cNvSpPr>
            <a:spLocks noChangeArrowheads="1"/>
          </p:cNvSpPr>
          <p:nvPr/>
        </p:nvSpPr>
        <p:spPr bwMode="auto">
          <a:xfrm>
            <a:off x="5594350" y="2001838"/>
            <a:ext cx="214313" cy="84137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 rot="-60000">
            <a:off x="4081463" y="2005013"/>
            <a:ext cx="431800" cy="69850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7697788" y="1528763"/>
            <a:ext cx="354012" cy="38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 rot="-180000">
            <a:off x="7712075" y="1492250"/>
            <a:ext cx="39687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80"/>
                </a:solidFill>
                <a:latin typeface="+mn-lt"/>
                <a:cs typeface="Arial" pitchFamily="34" charset="0"/>
              </a:rPr>
              <a:t>ions</a:t>
            </a: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>
            <a:off x="7685088" y="2044700"/>
            <a:ext cx="584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+mn-lt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940675" y="1763713"/>
            <a:ext cx="993775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800000"/>
                </a:solidFill>
                <a:latin typeface="+mn-lt"/>
                <a:cs typeface="Arial" pitchFamily="34" charset="0"/>
              </a:rPr>
              <a:t>electrons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024063" y="1639888"/>
            <a:ext cx="398462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cs typeface="Arial" pitchFamily="34" charset="0"/>
              </a:rPr>
              <a:t>IP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 rot="21300000">
            <a:off x="6465888" y="1238250"/>
            <a:ext cx="6985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ion FFQs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1863725" y="2362200"/>
            <a:ext cx="811213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cs typeface="Arial" pitchFamily="34" charset="0"/>
              </a:rPr>
              <a:t>2+3 m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502025" y="2205038"/>
            <a:ext cx="811213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2 m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4646613" y="2332038"/>
            <a:ext cx="8096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2 m</a:t>
            </a:r>
          </a:p>
        </p:txBody>
      </p: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6134100" y="3082925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Make use of the (50 </a:t>
            </a:r>
            <a:r>
              <a:rPr lang="en-US" sz="1800" b="1" i="1" dirty="0" err="1">
                <a:solidFill>
                  <a:srgbClr val="FF0000"/>
                </a:solidFill>
                <a:latin typeface="+mn-lt"/>
              </a:rPr>
              <a:t>mr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) crossing angle for ions!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 rot="-314893">
            <a:off x="5383213" y="1042988"/>
            <a:ext cx="3267075" cy="1006475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 rot="-319741">
            <a:off x="4232275" y="1252538"/>
            <a:ext cx="1458913" cy="9017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0350" y="1179513"/>
            <a:ext cx="4356100" cy="173196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486150" y="1047750"/>
            <a:ext cx="8112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20" tIns="50400" rIns="81720" bIns="40680"/>
          <a:lstStyle/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cs typeface="Arial" pitchFamily="34" charset="0"/>
              </a:rPr>
              <a:t>detectors</a:t>
            </a:r>
          </a:p>
        </p:txBody>
      </p:sp>
      <p:sp>
        <p:nvSpPr>
          <p:cNvPr id="41" name="Rectangular Callout 40"/>
          <p:cNvSpPr>
            <a:spLocks noChangeArrowheads="1"/>
          </p:cNvSpPr>
          <p:nvPr/>
        </p:nvSpPr>
        <p:spPr bwMode="auto">
          <a:xfrm>
            <a:off x="236538" y="2959100"/>
            <a:ext cx="2873375" cy="688975"/>
          </a:xfrm>
          <a:prstGeom prst="wedgeRectCallout">
            <a:avLst>
              <a:gd name="adj1" fmla="val -949"/>
              <a:gd name="adj2" fmla="val -83736"/>
            </a:avLst>
          </a:prstGeom>
          <a:solidFill>
            <a:srgbClr val="00FF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Central detector</a:t>
            </a:r>
            <a:r>
              <a:rPr lang="en-US" sz="1400" dirty="0">
                <a:latin typeface="+mn-lt"/>
              </a:rPr>
              <a:t>, more detection space in ion direction as particles have higher </a:t>
            </a:r>
            <a:r>
              <a:rPr lang="en-US" sz="1400" dirty="0" err="1">
                <a:latin typeface="+mn-lt"/>
              </a:rPr>
              <a:t>momenta</a:t>
            </a:r>
            <a:endParaRPr lang="en-US" sz="1400" dirty="0">
              <a:latin typeface="+mn-lt"/>
            </a:endParaRPr>
          </a:p>
        </p:txBody>
      </p:sp>
      <p:sp>
        <p:nvSpPr>
          <p:cNvPr id="42" name="Rectangular Callout 41"/>
          <p:cNvSpPr>
            <a:spLocks noChangeArrowheads="1"/>
          </p:cNvSpPr>
          <p:nvPr/>
        </p:nvSpPr>
        <p:spPr bwMode="auto">
          <a:xfrm>
            <a:off x="6535738" y="2327275"/>
            <a:ext cx="2432050" cy="733425"/>
          </a:xfrm>
          <a:prstGeom prst="wedgeRectCallout">
            <a:avLst>
              <a:gd name="adj1" fmla="val -5481"/>
              <a:gd name="adj2" fmla="val -149782"/>
            </a:avLst>
          </a:prstGeom>
          <a:solidFill>
            <a:srgbClr val="00FF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Detect particles with angles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below 0.5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>
                <a:latin typeface="+mn-lt"/>
              </a:rPr>
              <a:t>beyond ion FFQs and in arcs.</a:t>
            </a:r>
          </a:p>
        </p:txBody>
      </p:sp>
      <p:sp>
        <p:nvSpPr>
          <p:cNvPr id="40" name="Rectangular Callout 39"/>
          <p:cNvSpPr>
            <a:spLocks noChangeArrowheads="1"/>
          </p:cNvSpPr>
          <p:nvPr/>
        </p:nvSpPr>
        <p:spPr bwMode="auto">
          <a:xfrm>
            <a:off x="3452813" y="2873375"/>
            <a:ext cx="2582862" cy="971550"/>
          </a:xfrm>
          <a:prstGeom prst="wedgeRectCallout">
            <a:avLst>
              <a:gd name="adj1" fmla="val -6241"/>
              <a:gd name="adj2" fmla="val -128921"/>
            </a:avLst>
          </a:prstGeom>
          <a:solidFill>
            <a:srgbClr val="00FF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Detect particles with angles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down to 0.5</a:t>
            </a:r>
            <a:r>
              <a:rPr lang="en-US" sz="1400" baseline="30000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1400" dirty="0">
                <a:latin typeface="+mn-lt"/>
              </a:rPr>
              <a:t> before ion FFQs.</a:t>
            </a:r>
          </a:p>
          <a:p>
            <a:pPr eaLnBrk="0" hangingPunct="0">
              <a:defRPr/>
            </a:pPr>
            <a:r>
              <a:rPr lang="en-US" sz="1400" dirty="0">
                <a:latin typeface="+mn-lt"/>
              </a:rPr>
              <a:t>Need up to 2 Tm dipole in addition to central solenoid.</a:t>
            </a:r>
          </a:p>
        </p:txBody>
      </p:sp>
      <p:cxnSp>
        <p:nvCxnSpPr>
          <p:cNvPr id="15404" name="Straight Arrow Connector 90"/>
          <p:cNvCxnSpPr>
            <a:cxnSpLocks noChangeShapeType="1"/>
          </p:cNvCxnSpPr>
          <p:nvPr/>
        </p:nvCxnSpPr>
        <p:spPr bwMode="auto">
          <a:xfrm>
            <a:off x="2171700" y="977900"/>
            <a:ext cx="3581400" cy="158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405" name="TextBox 91"/>
          <p:cNvSpPr txBox="1">
            <a:spLocks noChangeArrowheads="1"/>
          </p:cNvSpPr>
          <p:nvPr/>
        </p:nvSpPr>
        <p:spPr bwMode="auto">
          <a:xfrm>
            <a:off x="3697288" y="596900"/>
            <a:ext cx="60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7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Detector Integration</a:t>
            </a:r>
          </a:p>
        </p:txBody>
      </p:sp>
      <p:sp>
        <p:nvSpPr>
          <p:cNvPr id="6043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735013"/>
            <a:ext cx="9144000" cy="18283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69863" indent="-169863" eaLnBrk="1" hangingPunct="1"/>
            <a:r>
              <a:rPr lang="en-US" sz="2000" b="0" dirty="0" smtClean="0">
                <a:solidFill>
                  <a:schemeClr val="tx1"/>
                </a:solidFill>
              </a:rPr>
              <a:t>Large 50 </a:t>
            </a:r>
            <a:r>
              <a:rPr lang="en-US" sz="2000" b="0" dirty="0" err="1" smtClean="0">
                <a:solidFill>
                  <a:schemeClr val="tx1"/>
                </a:solidFill>
              </a:rPr>
              <a:t>mrad</a:t>
            </a:r>
            <a:r>
              <a:rPr lang="en-US" sz="2000" b="0" dirty="0" smtClean="0">
                <a:solidFill>
                  <a:schemeClr val="tx1"/>
                </a:solidFill>
              </a:rPr>
              <a:t> crossing angle: improved detection, fast beam separation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69863" indent="-169863" eaLnBrk="1" hangingPunct="1"/>
            <a:r>
              <a:rPr lang="en-US" sz="2000" b="0" dirty="0" smtClean="0">
                <a:solidFill>
                  <a:schemeClr val="tx1"/>
                </a:solidFill>
              </a:rPr>
              <a:t>Forward small-angle hadrons pass through large-aperture final focusing quads before detection </a:t>
            </a:r>
          </a:p>
          <a:p>
            <a:pPr marL="169863" indent="-169863" eaLnBrk="1" hangingPunct="1"/>
            <a:r>
              <a:rPr lang="en-US" sz="2000" b="0" dirty="0" smtClean="0">
                <a:solidFill>
                  <a:schemeClr val="tx1"/>
                </a:solidFill>
              </a:rPr>
              <a:t>Final Focusing Block/spectrometer dipole combo optimized for acceptance and detector resolution</a:t>
            </a:r>
          </a:p>
        </p:txBody>
      </p:sp>
      <p:pic>
        <p:nvPicPr>
          <p:cNvPr id="60436" name="Picture 20" descr="det_3D_ne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28" y="2484789"/>
            <a:ext cx="4077323" cy="2096442"/>
          </a:xfrm>
          <a:prstGeom prst="rect">
            <a:avLst/>
          </a:prstGeom>
          <a:noFill/>
        </p:spPr>
      </p:pic>
      <p:pic>
        <p:nvPicPr>
          <p:cNvPr id="60437" name="Picture 21" descr="det_top_view_ne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96" y="4977417"/>
            <a:ext cx="8079698" cy="1264295"/>
          </a:xfrm>
          <a:prstGeom prst="rect">
            <a:avLst/>
          </a:prstGeom>
          <a:noFill/>
        </p:spPr>
      </p:pic>
      <p:sp>
        <p:nvSpPr>
          <p:cNvPr id="60438" name="Rectangle 4"/>
          <p:cNvSpPr>
            <a:spLocks noChangeArrowheads="1"/>
          </p:cNvSpPr>
          <p:nvPr/>
        </p:nvSpPr>
        <p:spPr bwMode="auto">
          <a:xfrm>
            <a:off x="3001208" y="2889013"/>
            <a:ext cx="22453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GEANT4 / G4beamline model</a:t>
            </a:r>
          </a:p>
        </p:txBody>
      </p:sp>
      <p:pic>
        <p:nvPicPr>
          <p:cNvPr id="60439" name="Picture 23" descr="sigmaP_sigmaXp_i_06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017" y="2773179"/>
            <a:ext cx="2293494" cy="22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0" name="Rectangle 4"/>
          <p:cNvSpPr>
            <a:spLocks noChangeArrowheads="1"/>
          </p:cNvSpPr>
          <p:nvPr/>
        </p:nvSpPr>
        <p:spPr bwMode="auto">
          <a:xfrm>
            <a:off x="5917732" y="2557124"/>
            <a:ext cx="2911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Forward Acceptance (B &lt; 6 T)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895830" y="5891131"/>
            <a:ext cx="2804774" cy="53964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b="1" dirty="0" smtClean="0">
                <a:latin typeface="Arial" charset="0"/>
              </a:rPr>
              <a:t>Charles Hyde, </a:t>
            </a:r>
            <a:r>
              <a:rPr lang="en-US" sz="1400" b="1" dirty="0" err="1" smtClean="0">
                <a:latin typeface="Arial" charset="0"/>
              </a:rPr>
              <a:t>Vasiliy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Morozov</a:t>
            </a:r>
            <a:r>
              <a:rPr lang="en-US" sz="1400" b="1" dirty="0" smtClean="0">
                <a:latin typeface="Arial" charset="0"/>
              </a:rPr>
              <a:t> and </a:t>
            </a:r>
            <a:r>
              <a:rPr lang="en-US" sz="1400" b="1" dirty="0" err="1" smtClean="0">
                <a:latin typeface="Arial" charset="0"/>
              </a:rPr>
              <a:t>Pawel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>
                <a:latin typeface="Arial" charset="0"/>
              </a:rPr>
              <a:t>Nadel-Turonski</a:t>
            </a:r>
            <a:r>
              <a:rPr lang="en-US" sz="1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131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3"/>
          <p:cNvGrpSpPr>
            <a:grpSpLocks/>
          </p:cNvGrpSpPr>
          <p:nvPr/>
        </p:nvGrpSpPr>
        <p:grpSpPr bwMode="auto">
          <a:xfrm>
            <a:off x="92075" y="1517650"/>
            <a:ext cx="8955088" cy="2124075"/>
            <a:chOff x="63" y="786"/>
            <a:chExt cx="5641" cy="1736"/>
          </a:xfrm>
        </p:grpSpPr>
        <p:pic>
          <p:nvPicPr>
            <p:cNvPr id="16402" name="Picture 21" descr="ion_ir_design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786"/>
              <a:ext cx="5206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2" descr="ion_ir_design_1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795"/>
              <a:ext cx="431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Interaction Region: Ions</a:t>
            </a:r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1016000" y="3433763"/>
            <a:ext cx="604838" cy="3317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1592263" y="3556000"/>
            <a:ext cx="116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l-GR" sz="1400" b="1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sz="1400" b="1" baseline="3000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= 10 cm</a:t>
            </a:r>
          </a:p>
          <a:p>
            <a:r>
              <a:rPr lang="el-GR" sz="1400" b="1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= 2 cm</a:t>
            </a: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7308850" y="1909763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l-GR" sz="1400" b="1">
                <a:solidFill>
                  <a:srgbClr val="0000FF"/>
                </a:solidFill>
                <a:latin typeface="Arial" charset="0"/>
              </a:rPr>
              <a:t>β</a:t>
            </a:r>
            <a:r>
              <a:rPr lang="en-US" sz="1400" b="1" baseline="-25000">
                <a:solidFill>
                  <a:srgbClr val="0000FF"/>
                </a:solidFill>
                <a:latin typeface="Arial" charset="0"/>
              </a:rPr>
              <a:t>y</a:t>
            </a:r>
            <a:r>
              <a:rPr lang="en-US" sz="1400" b="1" baseline="30000">
                <a:solidFill>
                  <a:srgbClr val="0000FF"/>
                </a:solidFill>
                <a:latin typeface="Arial" charset="0"/>
              </a:rPr>
              <a:t>max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~ 2700 m</a:t>
            </a:r>
          </a:p>
        </p:txBody>
      </p:sp>
      <p:sp>
        <p:nvSpPr>
          <p:cNvPr id="16391" name="Line 2"/>
          <p:cNvSpPr>
            <a:spLocks noChangeShapeType="1"/>
          </p:cNvSpPr>
          <p:nvPr/>
        </p:nvSpPr>
        <p:spPr bwMode="auto">
          <a:xfrm flipH="1" flipV="1">
            <a:off x="1176338" y="1368425"/>
            <a:ext cx="511175" cy="222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1050925" y="684213"/>
            <a:ext cx="1976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Final Focusing Block (FFB)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98800" y="657225"/>
            <a:ext cx="2841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</a:rPr>
              <a:t>Chromaticity Compensation Block (CCB)</a:t>
            </a: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6518275" y="681038"/>
            <a:ext cx="2349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Beam Extension Section</a:t>
            </a:r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5726113" y="4117975"/>
            <a:ext cx="3417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Whole Interaction Region: 158 m</a:t>
            </a:r>
          </a:p>
        </p:txBody>
      </p:sp>
      <p:sp>
        <p:nvSpPr>
          <p:cNvPr id="16396" name="Content Placeholder 2"/>
          <p:cNvSpPr>
            <a:spLocks noGrp="1"/>
          </p:cNvSpPr>
          <p:nvPr>
            <p:ph idx="1"/>
          </p:nvPr>
        </p:nvSpPr>
        <p:spPr bwMode="auto">
          <a:xfrm>
            <a:off x="0" y="4211638"/>
            <a:ext cx="6295869" cy="20939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indent="-169863" eaLnBrk="1" hangingPunct="1"/>
            <a:r>
              <a:rPr lang="en-US" sz="1800" b="0" dirty="0" smtClean="0">
                <a:solidFill>
                  <a:schemeClr val="tx1"/>
                </a:solidFill>
              </a:rPr>
              <a:t>Distance from the IP to the first FF quad = </a:t>
            </a:r>
            <a:r>
              <a:rPr lang="en-US" sz="1800" dirty="0" smtClean="0">
                <a:solidFill>
                  <a:schemeClr val="tx1"/>
                </a:solidFill>
              </a:rPr>
              <a:t>7 m</a:t>
            </a:r>
          </a:p>
          <a:p>
            <a:pPr marL="169863" indent="-169863" eaLnBrk="1" hangingPunct="1"/>
            <a:r>
              <a:rPr lang="en-US" sz="1800" b="0" dirty="0" smtClean="0">
                <a:solidFill>
                  <a:schemeClr val="tx1"/>
                </a:solidFill>
              </a:rPr>
              <a:t>Maximum quad pole tip field at 100 GeV/c = 6T </a:t>
            </a:r>
          </a:p>
          <a:p>
            <a:pPr marL="569913" lvl="1" indent="-169863" eaLnBrk="1" hangingPunct="1"/>
            <a:r>
              <a:rPr lang="en-US" sz="1800" b="0" dirty="0" smtClean="0">
                <a:solidFill>
                  <a:schemeClr val="tx1"/>
                </a:solidFill>
              </a:rPr>
              <a:t>Allows ±0.5</a:t>
            </a:r>
            <a:r>
              <a:rPr lang="en-US" sz="1800" b="0" dirty="0" smtClean="0">
                <a:solidFill>
                  <a:schemeClr val="tx1"/>
                </a:solidFill>
                <a:sym typeface="Symbol" pitchFamily="18" charset="2"/>
              </a:rPr>
              <a:t> forward detection</a:t>
            </a:r>
          </a:p>
          <a:p>
            <a:pPr marL="569913" lvl="1" indent="-169863" eaLnBrk="1" hangingPunct="1"/>
            <a:r>
              <a:rPr lang="en-US" sz="1800" b="0" dirty="0" smtClean="0">
                <a:solidFill>
                  <a:schemeClr val="tx1"/>
                </a:solidFill>
                <a:sym typeface="Symbol" pitchFamily="18" charset="2"/>
              </a:rPr>
              <a:t>Evaluating detailed detector </a:t>
            </a:r>
            <a:r>
              <a:rPr lang="en-US" sz="1800" b="0" dirty="0" err="1" smtClean="0">
                <a:solidFill>
                  <a:schemeClr val="tx1"/>
                </a:solidFill>
                <a:sym typeface="Symbol" pitchFamily="18" charset="2"/>
              </a:rPr>
              <a:t>integrationand</a:t>
            </a:r>
            <a:r>
              <a:rPr lang="en-US" sz="1800" b="0" dirty="0" smtClean="0">
                <a:solidFill>
                  <a:schemeClr val="tx1"/>
                </a:solidFill>
                <a:sym typeface="Symbol" pitchFamily="18" charset="2"/>
              </a:rPr>
              <a:t> positions of collimators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169863" indent="-169863" eaLnBrk="1" hangingPunct="1"/>
            <a:r>
              <a:rPr lang="en-US" sz="1800" b="0" dirty="0" smtClean="0">
                <a:solidFill>
                  <a:schemeClr val="tx1"/>
                </a:solidFill>
              </a:rPr>
              <a:t>Symmetric CCB design for efficient chromatic correction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711200" y="1149350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7 m</a:t>
            </a:r>
          </a:p>
        </p:txBody>
      </p:sp>
      <p:sp>
        <p:nvSpPr>
          <p:cNvPr id="16398" name="AutoShape 25"/>
          <p:cNvSpPr>
            <a:spLocks/>
          </p:cNvSpPr>
          <p:nvPr/>
        </p:nvSpPr>
        <p:spPr bwMode="auto">
          <a:xfrm rot="5400000">
            <a:off x="1875631" y="1023145"/>
            <a:ext cx="244475" cy="646112"/>
          </a:xfrm>
          <a:prstGeom prst="leftBrace">
            <a:avLst>
              <a:gd name="adj1" fmla="val 34602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399" name="AutoShape 26"/>
          <p:cNvSpPr>
            <a:spLocks/>
          </p:cNvSpPr>
          <p:nvPr/>
        </p:nvSpPr>
        <p:spPr bwMode="auto">
          <a:xfrm rot="5400000">
            <a:off x="4424363" y="-754063"/>
            <a:ext cx="260350" cy="4168775"/>
          </a:xfrm>
          <a:prstGeom prst="leftBrace">
            <a:avLst>
              <a:gd name="adj1" fmla="val 210457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6400" name="AutoShape 27"/>
          <p:cNvSpPr>
            <a:spLocks/>
          </p:cNvSpPr>
          <p:nvPr/>
        </p:nvSpPr>
        <p:spPr bwMode="auto">
          <a:xfrm rot="5400000">
            <a:off x="7585076" y="300037"/>
            <a:ext cx="258762" cy="2030413"/>
          </a:xfrm>
          <a:prstGeom prst="leftBrace">
            <a:avLst>
              <a:gd name="adj1" fmla="val 112142"/>
              <a:gd name="adj2" fmla="val 50000"/>
            </a:avLst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/>
          </a:p>
        </p:txBody>
      </p:sp>
      <p:pic>
        <p:nvPicPr>
          <p:cNvPr id="16401" name="Picture 28" descr="ion_ir_design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144" y="4564063"/>
            <a:ext cx="3267856" cy="136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mtClean="0"/>
              <a:t>Crab Crossing</a:t>
            </a:r>
          </a:p>
        </p:txBody>
      </p:sp>
      <p:sp>
        <p:nvSpPr>
          <p:cNvPr id="36912" name="Content Placeholder 2"/>
          <p:cNvSpPr>
            <a:spLocks/>
          </p:cNvSpPr>
          <p:nvPr/>
        </p:nvSpPr>
        <p:spPr bwMode="auto">
          <a:xfrm>
            <a:off x="0" y="735013"/>
            <a:ext cx="91440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Restore effective head-on bunch collisions with 50 mrad crossing angle </a:t>
            </a:r>
            <a:r>
              <a:rPr lang="en-US" sz="1600">
                <a:latin typeface="Arial" charset="0"/>
                <a:sym typeface="Symbol" pitchFamily="18" charset="2"/>
              </a:rPr>
              <a:t> Preserve luminosity</a:t>
            </a:r>
            <a:endParaRPr lang="en-US" sz="1600" b="1">
              <a:latin typeface="Arial" charset="0"/>
              <a:sym typeface="Symbol" pitchFamily="18" charset="2"/>
            </a:endParaRPr>
          </a:p>
          <a:p>
            <a:pPr marL="169863" indent="-169863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Dispersive crabbing (regular accelerating / bunching cavities in dispersive region) vs.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Deflection crabbing (novel TEM-type SRF cavity at ODU/JLab, very promising!) </a:t>
            </a:r>
          </a:p>
        </p:txBody>
      </p:sp>
      <p:pic>
        <p:nvPicPr>
          <p:cNvPr id="36913" name="Picture 49" descr="CrabCros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676400"/>
            <a:ext cx="2903538" cy="1727200"/>
          </a:xfrm>
          <a:prstGeom prst="rect">
            <a:avLst/>
          </a:prstGeom>
          <a:noFill/>
        </p:spPr>
      </p:pic>
      <p:pic>
        <p:nvPicPr>
          <p:cNvPr id="36914" name="Picture 61"/>
          <p:cNvPicPr>
            <a:picLocks noChangeAspect="1" noChangeArrowheads="1"/>
          </p:cNvPicPr>
          <p:nvPr/>
        </p:nvPicPr>
        <p:blipFill>
          <a:blip r:embed="rId4" cstate="print"/>
          <a:srcRect l="34700" t="12808" r="15543" b="28299"/>
          <a:stretch>
            <a:fillRect/>
          </a:stretch>
        </p:blipFill>
        <p:spPr bwMode="auto">
          <a:xfrm>
            <a:off x="4591050" y="1819275"/>
            <a:ext cx="2128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5" name="Picture 64"/>
          <p:cNvPicPr>
            <a:picLocks noChangeAspect="1" noChangeArrowheads="1"/>
          </p:cNvPicPr>
          <p:nvPr/>
        </p:nvPicPr>
        <p:blipFill>
          <a:blip r:embed="rId5" cstate="print"/>
          <a:srcRect l="40277" t="14778" r="25681" b="29736"/>
          <a:stretch>
            <a:fillRect/>
          </a:stretch>
        </p:blipFill>
        <p:spPr bwMode="auto">
          <a:xfrm>
            <a:off x="7086600" y="2225675"/>
            <a:ext cx="11493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6" name="Picture 5" descr="x_vs_z_p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13" y="3808413"/>
            <a:ext cx="25590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7" name="Picture 9" descr="x_vs_z_p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2938" y="3808413"/>
            <a:ext cx="25590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8" name="Picture 54" descr="x_vs_z_p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1413" y="3808413"/>
            <a:ext cx="25590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9" name="Rectangle 4"/>
          <p:cNvSpPr>
            <a:spLocks noChangeArrowheads="1"/>
          </p:cNvSpPr>
          <p:nvPr/>
        </p:nvSpPr>
        <p:spPr bwMode="auto">
          <a:xfrm>
            <a:off x="946150" y="3632200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Incoming</a:t>
            </a:r>
          </a:p>
        </p:txBody>
      </p:sp>
      <p:sp>
        <p:nvSpPr>
          <p:cNvPr id="36920" name="Rectangle 4"/>
          <p:cNvSpPr>
            <a:spLocks noChangeArrowheads="1"/>
          </p:cNvSpPr>
          <p:nvPr/>
        </p:nvSpPr>
        <p:spPr bwMode="auto">
          <a:xfrm>
            <a:off x="3917950" y="3632200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At IP</a:t>
            </a:r>
          </a:p>
        </p:txBody>
      </p:sp>
      <p:sp>
        <p:nvSpPr>
          <p:cNvPr id="36921" name="Rectangle 4"/>
          <p:cNvSpPr>
            <a:spLocks noChangeArrowheads="1"/>
          </p:cNvSpPr>
          <p:nvPr/>
        </p:nvSpPr>
        <p:spPr bwMode="auto">
          <a:xfrm>
            <a:off x="6946900" y="3632200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Arial" charset="0"/>
              </a:rPr>
              <a:t>Outgoing</a:t>
            </a:r>
          </a:p>
        </p:txBody>
      </p:sp>
    </p:spTree>
    <p:extLst>
      <p:ext uri="{BB962C8B-B14F-4D97-AF65-F5344CB8AC3E}">
        <p14:creationId xmlns:p14="http://schemas.microsoft.com/office/powerpoint/2010/main" xmlns="" val="1533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800" smtClean="0"/>
              <a:t>Electron Cooler</a:t>
            </a:r>
          </a:p>
        </p:txBody>
      </p:sp>
      <p:sp>
        <p:nvSpPr>
          <p:cNvPr id="137" name="Rectangular Callout 136"/>
          <p:cNvSpPr>
            <a:spLocks noChangeArrowheads="1"/>
          </p:cNvSpPr>
          <p:nvPr/>
        </p:nvSpPr>
        <p:spPr bwMode="auto">
          <a:xfrm>
            <a:off x="2733675" y="5461283"/>
            <a:ext cx="2244725" cy="808037"/>
          </a:xfrm>
          <a:prstGeom prst="wedgeRectCallout">
            <a:avLst>
              <a:gd name="adj1" fmla="val 31472"/>
              <a:gd name="adj2" fmla="val -19557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latin typeface="+mn-lt"/>
              </a:rPr>
              <a:t>Electron bunches circulates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100+</a:t>
            </a:r>
            <a:r>
              <a:rPr lang="en-US" sz="1200" b="1" dirty="0">
                <a:latin typeface="+mn-lt"/>
              </a:rPr>
              <a:t> times, leads to a factor of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100+ </a:t>
            </a:r>
            <a:r>
              <a:rPr lang="en-US" sz="1200" b="1" dirty="0">
                <a:latin typeface="+mn-lt"/>
              </a:rPr>
              <a:t>reduction of current from a photo-injector/ERL 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92075" y="2537108"/>
            <a:ext cx="5116513" cy="2730500"/>
            <a:chOff x="92075" y="2192338"/>
            <a:chExt cx="5116513" cy="2730500"/>
          </a:xfrm>
        </p:grpSpPr>
        <p:grpSp>
          <p:nvGrpSpPr>
            <p:cNvPr id="18477" name="Group 135"/>
            <p:cNvGrpSpPr>
              <a:grpSpLocks/>
            </p:cNvGrpSpPr>
            <p:nvPr/>
          </p:nvGrpSpPr>
          <p:grpSpPr bwMode="auto">
            <a:xfrm>
              <a:off x="92075" y="2192338"/>
              <a:ext cx="5116513" cy="2730500"/>
              <a:chOff x="1096084" y="691275"/>
              <a:chExt cx="7111186" cy="4401122"/>
            </a:xfrm>
          </p:grpSpPr>
          <p:sp>
            <p:nvSpPr>
              <p:cNvPr id="26628" name="Rectangle 3"/>
              <p:cNvSpPr>
                <a:spLocks noChangeArrowheads="1"/>
              </p:cNvSpPr>
              <p:nvPr/>
            </p:nvSpPr>
            <p:spPr bwMode="auto">
              <a:xfrm>
                <a:off x="2706747" y="1494736"/>
                <a:ext cx="3505950" cy="373584"/>
              </a:xfrm>
              <a:prstGeom prst="rect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29" name="Line 4"/>
              <p:cNvSpPr>
                <a:spLocks noChangeShapeType="1"/>
              </p:cNvSpPr>
              <p:nvPr/>
            </p:nvSpPr>
            <p:spPr bwMode="auto">
              <a:xfrm>
                <a:off x="4595414" y="3662032"/>
                <a:ext cx="2208594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0" name="Arc 5"/>
              <p:cNvSpPr>
                <a:spLocks/>
              </p:cNvSpPr>
              <p:nvPr/>
            </p:nvSpPr>
            <p:spPr bwMode="auto">
              <a:xfrm flipH="1">
                <a:off x="1149037" y="1681527"/>
                <a:ext cx="1070098" cy="1026076"/>
              </a:xfrm>
              <a:custGeom>
                <a:avLst/>
                <a:gdLst>
                  <a:gd name="T0" fmla="*/ 67905674 w 21600"/>
                  <a:gd name="T1" fmla="*/ 0 h 21593"/>
                  <a:gd name="T2" fmla="*/ 2147483647 w 21600"/>
                  <a:gd name="T3" fmla="*/ 2147483647 h 21593"/>
                  <a:gd name="T4" fmla="*/ 0 w 21600"/>
                  <a:gd name="T5" fmla="*/ 2147483647 h 215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3"/>
                  <a:gd name="T11" fmla="*/ 21600 w 21600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3" fill="none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</a:path>
                  <a:path w="21600" h="21593" stroke="0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1" name="Arc 6"/>
              <p:cNvSpPr>
                <a:spLocks/>
              </p:cNvSpPr>
              <p:nvPr/>
            </p:nvSpPr>
            <p:spPr bwMode="auto">
              <a:xfrm flipH="1" flipV="1">
                <a:off x="1149037" y="2615486"/>
                <a:ext cx="1083337" cy="1046545"/>
              </a:xfrm>
              <a:custGeom>
                <a:avLst/>
                <a:gdLst>
                  <a:gd name="T0" fmla="*/ 70348821 w 21600"/>
                  <a:gd name="T1" fmla="*/ 0 h 21593"/>
                  <a:gd name="T2" fmla="*/ 2147483647 w 21600"/>
                  <a:gd name="T3" fmla="*/ 2147483647 h 21593"/>
                  <a:gd name="T4" fmla="*/ 0 w 21600"/>
                  <a:gd name="T5" fmla="*/ 2147483647 h 215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3"/>
                  <a:gd name="T11" fmla="*/ 21600 w 21600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3" fill="none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</a:path>
                  <a:path w="21600" h="21593" stroke="0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2" name="Arc 7"/>
              <p:cNvSpPr>
                <a:spLocks/>
              </p:cNvSpPr>
              <p:nvPr/>
            </p:nvSpPr>
            <p:spPr bwMode="auto">
              <a:xfrm>
                <a:off x="6698101" y="1681527"/>
                <a:ext cx="1072304" cy="1026076"/>
              </a:xfrm>
              <a:custGeom>
                <a:avLst/>
                <a:gdLst>
                  <a:gd name="T0" fmla="*/ 67905674 w 21600"/>
                  <a:gd name="T1" fmla="*/ 0 h 21593"/>
                  <a:gd name="T2" fmla="*/ 2147483647 w 21600"/>
                  <a:gd name="T3" fmla="*/ 2147483647 h 21593"/>
                  <a:gd name="T4" fmla="*/ 0 w 21600"/>
                  <a:gd name="T5" fmla="*/ 2147483647 h 215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3"/>
                  <a:gd name="T11" fmla="*/ 21600 w 21600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3" fill="none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</a:path>
                  <a:path w="21600" h="21593" stroke="0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3" name="Arc 8"/>
              <p:cNvSpPr>
                <a:spLocks/>
              </p:cNvSpPr>
              <p:nvPr/>
            </p:nvSpPr>
            <p:spPr bwMode="auto">
              <a:xfrm flipV="1">
                <a:off x="6728991" y="2615486"/>
                <a:ext cx="1041415" cy="1046545"/>
              </a:xfrm>
              <a:custGeom>
                <a:avLst/>
                <a:gdLst>
                  <a:gd name="T0" fmla="*/ 62424169 w 21600"/>
                  <a:gd name="T1" fmla="*/ 0 h 21593"/>
                  <a:gd name="T2" fmla="*/ 2147483647 w 21600"/>
                  <a:gd name="T3" fmla="*/ 2147483647 h 21593"/>
                  <a:gd name="T4" fmla="*/ 0 w 21600"/>
                  <a:gd name="T5" fmla="*/ 2147483647 h 215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3"/>
                  <a:gd name="T11" fmla="*/ 21600 w 21600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3" fill="none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</a:path>
                  <a:path w="21600" h="21593" stroke="0" extrusionOk="0">
                    <a:moveTo>
                      <a:pt x="556" y="0"/>
                    </a:moveTo>
                    <a:cubicBezTo>
                      <a:pt x="12265" y="302"/>
                      <a:pt x="21600" y="9880"/>
                      <a:pt x="21600" y="21593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 flipH="1">
                <a:off x="7282793" y="1681527"/>
                <a:ext cx="6817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H="1">
                <a:off x="1294659" y="1681527"/>
                <a:ext cx="6817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 flipH="1">
                <a:off x="4070294" y="1589410"/>
                <a:ext cx="6817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 flipH="1">
                <a:off x="4070294" y="1776203"/>
                <a:ext cx="6817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2845750" y="3662032"/>
                <a:ext cx="681773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39" name="Oval 16"/>
              <p:cNvSpPr>
                <a:spLocks noChangeArrowheads="1"/>
              </p:cNvSpPr>
              <p:nvPr/>
            </p:nvSpPr>
            <p:spPr bwMode="auto">
              <a:xfrm rot="19275161">
                <a:off x="7472542" y="1791556"/>
                <a:ext cx="225051" cy="63458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40" name="Text Box 17"/>
              <p:cNvSpPr txBox="1">
                <a:spLocks noChangeArrowheads="1"/>
              </p:cNvSpPr>
              <p:nvPr/>
            </p:nvSpPr>
            <p:spPr bwMode="auto">
              <a:xfrm>
                <a:off x="6843723" y="1167210"/>
                <a:ext cx="1363547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ion bunch</a:t>
                </a:r>
              </a:p>
            </p:txBody>
          </p:sp>
          <p:sp>
            <p:nvSpPr>
              <p:cNvPr id="26641" name="Text Box 18"/>
              <p:cNvSpPr txBox="1">
                <a:spLocks noChangeArrowheads="1"/>
              </p:cNvSpPr>
              <p:nvPr/>
            </p:nvSpPr>
            <p:spPr bwMode="auto">
              <a:xfrm>
                <a:off x="6124441" y="1829937"/>
                <a:ext cx="1656996" cy="834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electron bunch</a:t>
                </a:r>
              </a:p>
            </p:txBody>
          </p:sp>
          <p:sp>
            <p:nvSpPr>
              <p:cNvPr id="26642" name="Text Box 19"/>
              <p:cNvSpPr txBox="1">
                <a:spLocks noChangeArrowheads="1"/>
              </p:cNvSpPr>
              <p:nvPr/>
            </p:nvSpPr>
            <p:spPr bwMode="auto">
              <a:xfrm>
                <a:off x="3066388" y="3055599"/>
                <a:ext cx="2963177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circulator ring</a:t>
                </a:r>
              </a:p>
            </p:txBody>
          </p:sp>
          <p:grpSp>
            <p:nvGrpSpPr>
              <p:cNvPr id="18494" name="Group 20"/>
              <p:cNvGrpSpPr>
                <a:grpSpLocks/>
              </p:cNvGrpSpPr>
              <p:nvPr/>
            </p:nvGrpSpPr>
            <p:grpSpPr bwMode="auto">
              <a:xfrm>
                <a:off x="2706793" y="1215632"/>
                <a:ext cx="3505200" cy="186601"/>
                <a:chOff x="1872" y="1200"/>
                <a:chExt cx="1728" cy="96"/>
              </a:xfrm>
            </p:grpSpPr>
            <p:grpSp>
              <p:nvGrpSpPr>
                <p:cNvPr id="18558" name="Group 21"/>
                <p:cNvGrpSpPr>
                  <a:grpSpLocks/>
                </p:cNvGrpSpPr>
                <p:nvPr/>
              </p:nvGrpSpPr>
              <p:grpSpPr bwMode="auto">
                <a:xfrm>
                  <a:off x="1872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53" name="Arc 22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54" name="Arc 23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59" name="Group 24"/>
                <p:cNvGrpSpPr>
                  <a:grpSpLocks/>
                </p:cNvGrpSpPr>
                <p:nvPr/>
              </p:nvGrpSpPr>
              <p:grpSpPr bwMode="auto">
                <a:xfrm>
                  <a:off x="2016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51" name="Arc 25"/>
                  <p:cNvSpPr>
                    <a:spLocks/>
                  </p:cNvSpPr>
                  <p:nvPr/>
                </p:nvSpPr>
                <p:spPr bwMode="auto">
                  <a:xfrm flipH="1">
                    <a:off x="1678" y="3648"/>
                    <a:ext cx="99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52" name="Arc 26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0" name="Group 27"/>
                <p:cNvGrpSpPr>
                  <a:grpSpLocks/>
                </p:cNvGrpSpPr>
                <p:nvPr/>
              </p:nvGrpSpPr>
              <p:grpSpPr bwMode="auto">
                <a:xfrm>
                  <a:off x="2160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49" name="Arc 28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50" name="Arc 29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1" name="Group 30"/>
                <p:cNvGrpSpPr>
                  <a:grpSpLocks/>
                </p:cNvGrpSpPr>
                <p:nvPr/>
              </p:nvGrpSpPr>
              <p:grpSpPr bwMode="auto">
                <a:xfrm>
                  <a:off x="2304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47" name="Arc 31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48" name="Arc 32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2" name="Group 33"/>
                <p:cNvGrpSpPr>
                  <a:grpSpLocks/>
                </p:cNvGrpSpPr>
                <p:nvPr/>
              </p:nvGrpSpPr>
              <p:grpSpPr bwMode="auto">
                <a:xfrm>
                  <a:off x="2448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45" name="Arc 34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46" name="Arc 35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3" name="Group 36"/>
                <p:cNvGrpSpPr>
                  <a:grpSpLocks/>
                </p:cNvGrpSpPr>
                <p:nvPr/>
              </p:nvGrpSpPr>
              <p:grpSpPr bwMode="auto">
                <a:xfrm>
                  <a:off x="2592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43" name="Arc 37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44" name="Arc 38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4" name="Group 39"/>
                <p:cNvGrpSpPr>
                  <a:grpSpLocks/>
                </p:cNvGrpSpPr>
                <p:nvPr/>
              </p:nvGrpSpPr>
              <p:grpSpPr bwMode="auto">
                <a:xfrm>
                  <a:off x="2736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41" name="Arc 40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42" name="Arc 41"/>
                  <p:cNvSpPr>
                    <a:spLocks/>
                  </p:cNvSpPr>
                  <p:nvPr/>
                </p:nvSpPr>
                <p:spPr bwMode="auto">
                  <a:xfrm>
                    <a:off x="1778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5" name="Group 42"/>
                <p:cNvGrpSpPr>
                  <a:grpSpLocks/>
                </p:cNvGrpSpPr>
                <p:nvPr/>
              </p:nvGrpSpPr>
              <p:grpSpPr bwMode="auto">
                <a:xfrm>
                  <a:off x="2880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39" name="Arc 43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40" name="Arc 44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6" name="Group 45"/>
                <p:cNvGrpSpPr>
                  <a:grpSpLocks/>
                </p:cNvGrpSpPr>
                <p:nvPr/>
              </p:nvGrpSpPr>
              <p:grpSpPr bwMode="auto">
                <a:xfrm>
                  <a:off x="3024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37" name="Arc 46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38" name="Arc 47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7" name="Group 48"/>
                <p:cNvGrpSpPr>
                  <a:grpSpLocks/>
                </p:cNvGrpSpPr>
                <p:nvPr/>
              </p:nvGrpSpPr>
              <p:grpSpPr bwMode="auto">
                <a:xfrm>
                  <a:off x="3168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35" name="Arc 49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36" name="Arc 50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8" name="Group 51"/>
                <p:cNvGrpSpPr>
                  <a:grpSpLocks/>
                </p:cNvGrpSpPr>
                <p:nvPr/>
              </p:nvGrpSpPr>
              <p:grpSpPr bwMode="auto">
                <a:xfrm>
                  <a:off x="3312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33" name="Arc 52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34" name="Arc 53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69" name="Group 54"/>
                <p:cNvGrpSpPr>
                  <a:grpSpLocks/>
                </p:cNvGrpSpPr>
                <p:nvPr/>
              </p:nvGrpSpPr>
              <p:grpSpPr bwMode="auto">
                <a:xfrm>
                  <a:off x="3456" y="1200"/>
                  <a:ext cx="144" cy="96"/>
                  <a:chOff x="1680" y="3648"/>
                  <a:chExt cx="192" cy="48"/>
                </a:xfrm>
              </p:grpSpPr>
              <p:sp>
                <p:nvSpPr>
                  <p:cNvPr id="26731" name="Arc 55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32" name="Arc 56"/>
                  <p:cNvSpPr>
                    <a:spLocks/>
                  </p:cNvSpPr>
                  <p:nvPr/>
                </p:nvSpPr>
                <p:spPr bwMode="auto">
                  <a:xfrm>
                    <a:off x="1778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8495" name="Group 57"/>
              <p:cNvGrpSpPr>
                <a:grpSpLocks/>
              </p:cNvGrpSpPr>
              <p:nvPr/>
            </p:nvGrpSpPr>
            <p:grpSpPr bwMode="auto">
              <a:xfrm>
                <a:off x="2706793" y="1962034"/>
                <a:ext cx="3505200" cy="186601"/>
                <a:chOff x="1872" y="1680"/>
                <a:chExt cx="1728" cy="96"/>
              </a:xfrm>
            </p:grpSpPr>
            <p:grpSp>
              <p:nvGrpSpPr>
                <p:cNvPr id="18522" name="Group 58"/>
                <p:cNvGrpSpPr>
                  <a:grpSpLocks/>
                </p:cNvGrpSpPr>
                <p:nvPr/>
              </p:nvGrpSpPr>
              <p:grpSpPr bwMode="auto">
                <a:xfrm flipV="1">
                  <a:off x="1872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17" name="Arc 59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18" name="Arc 60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3" name="Group 61"/>
                <p:cNvGrpSpPr>
                  <a:grpSpLocks/>
                </p:cNvGrpSpPr>
                <p:nvPr/>
              </p:nvGrpSpPr>
              <p:grpSpPr bwMode="auto">
                <a:xfrm flipV="1">
                  <a:off x="2016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15" name="Arc 62"/>
                  <p:cNvSpPr>
                    <a:spLocks/>
                  </p:cNvSpPr>
                  <p:nvPr/>
                </p:nvSpPr>
                <p:spPr bwMode="auto">
                  <a:xfrm flipH="1">
                    <a:off x="1678" y="3648"/>
                    <a:ext cx="99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16" name="Arc 63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4" name="Group 64"/>
                <p:cNvGrpSpPr>
                  <a:grpSpLocks/>
                </p:cNvGrpSpPr>
                <p:nvPr/>
              </p:nvGrpSpPr>
              <p:grpSpPr bwMode="auto">
                <a:xfrm flipV="1">
                  <a:off x="2160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13" name="Arc 65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14" name="Arc 66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5" name="Group 67"/>
                <p:cNvGrpSpPr>
                  <a:grpSpLocks/>
                </p:cNvGrpSpPr>
                <p:nvPr/>
              </p:nvGrpSpPr>
              <p:grpSpPr bwMode="auto">
                <a:xfrm flipV="1">
                  <a:off x="2304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11" name="Arc 68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12" name="Arc 69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6" name="Group 70"/>
                <p:cNvGrpSpPr>
                  <a:grpSpLocks/>
                </p:cNvGrpSpPr>
                <p:nvPr/>
              </p:nvGrpSpPr>
              <p:grpSpPr bwMode="auto">
                <a:xfrm flipV="1">
                  <a:off x="2448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09" name="Arc 71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10" name="Arc 72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7" name="Group 73"/>
                <p:cNvGrpSpPr>
                  <a:grpSpLocks/>
                </p:cNvGrpSpPr>
                <p:nvPr/>
              </p:nvGrpSpPr>
              <p:grpSpPr bwMode="auto">
                <a:xfrm flipV="1">
                  <a:off x="2592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07" name="Arc 74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08" name="Arc 75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8" name="Group 76"/>
                <p:cNvGrpSpPr>
                  <a:grpSpLocks/>
                </p:cNvGrpSpPr>
                <p:nvPr/>
              </p:nvGrpSpPr>
              <p:grpSpPr bwMode="auto">
                <a:xfrm flipV="1">
                  <a:off x="2736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05" name="Arc 77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06" name="Arc 78"/>
                  <p:cNvSpPr>
                    <a:spLocks/>
                  </p:cNvSpPr>
                  <p:nvPr/>
                </p:nvSpPr>
                <p:spPr bwMode="auto">
                  <a:xfrm>
                    <a:off x="1778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29" name="Group 79"/>
                <p:cNvGrpSpPr>
                  <a:grpSpLocks/>
                </p:cNvGrpSpPr>
                <p:nvPr/>
              </p:nvGrpSpPr>
              <p:grpSpPr bwMode="auto">
                <a:xfrm flipV="1">
                  <a:off x="2880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03" name="Arc 80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04" name="Arc 81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30" name="Group 82"/>
                <p:cNvGrpSpPr>
                  <a:grpSpLocks/>
                </p:cNvGrpSpPr>
                <p:nvPr/>
              </p:nvGrpSpPr>
              <p:grpSpPr bwMode="auto">
                <a:xfrm flipV="1">
                  <a:off x="3024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701" name="Arc 83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02" name="Arc 84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31" name="Group 85"/>
                <p:cNvGrpSpPr>
                  <a:grpSpLocks/>
                </p:cNvGrpSpPr>
                <p:nvPr/>
              </p:nvGrpSpPr>
              <p:grpSpPr bwMode="auto">
                <a:xfrm flipV="1">
                  <a:off x="3168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699" name="Arc 86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700" name="Arc 87"/>
                  <p:cNvSpPr>
                    <a:spLocks/>
                  </p:cNvSpPr>
                  <p:nvPr/>
                </p:nvSpPr>
                <p:spPr bwMode="auto">
                  <a:xfrm>
                    <a:off x="1776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32" name="Group 88"/>
                <p:cNvGrpSpPr>
                  <a:grpSpLocks/>
                </p:cNvGrpSpPr>
                <p:nvPr/>
              </p:nvGrpSpPr>
              <p:grpSpPr bwMode="auto">
                <a:xfrm flipV="1">
                  <a:off x="3312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697" name="Arc 89"/>
                  <p:cNvSpPr>
                    <a:spLocks/>
                  </p:cNvSpPr>
                  <p:nvPr/>
                </p:nvSpPr>
                <p:spPr bwMode="auto">
                  <a:xfrm flipH="1">
                    <a:off x="1680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698" name="Arc 90"/>
                  <p:cNvSpPr>
                    <a:spLocks/>
                  </p:cNvSpPr>
                  <p:nvPr/>
                </p:nvSpPr>
                <p:spPr bwMode="auto">
                  <a:xfrm>
                    <a:off x="1777" y="3648"/>
                    <a:ext cx="97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  <p:grpSp>
              <p:nvGrpSpPr>
                <p:cNvPr id="18533" name="Group 91"/>
                <p:cNvGrpSpPr>
                  <a:grpSpLocks/>
                </p:cNvGrpSpPr>
                <p:nvPr/>
              </p:nvGrpSpPr>
              <p:grpSpPr bwMode="auto">
                <a:xfrm flipV="1">
                  <a:off x="3456" y="1680"/>
                  <a:ext cx="144" cy="96"/>
                  <a:chOff x="1680" y="3648"/>
                  <a:chExt cx="192" cy="48"/>
                </a:xfrm>
              </p:grpSpPr>
              <p:sp>
                <p:nvSpPr>
                  <p:cNvPr id="26695" name="Arc 92"/>
                  <p:cNvSpPr>
                    <a:spLocks/>
                  </p:cNvSpPr>
                  <p:nvPr/>
                </p:nvSpPr>
                <p:spPr bwMode="auto">
                  <a:xfrm flipH="1">
                    <a:off x="1682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  <p:sp>
                <p:nvSpPr>
                  <p:cNvPr id="26696" name="Arc 93"/>
                  <p:cNvSpPr>
                    <a:spLocks/>
                  </p:cNvSpPr>
                  <p:nvPr/>
                </p:nvSpPr>
                <p:spPr bwMode="auto">
                  <a:xfrm>
                    <a:off x="1778" y="3648"/>
                    <a:ext cx="96" cy="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400">
                      <a:latin typeface="+mn-lt"/>
                    </a:endParaRPr>
                  </a:p>
                </p:txBody>
              </p:sp>
            </p:grpSp>
          </p:grpSp>
          <p:sp>
            <p:nvSpPr>
              <p:cNvPr id="26645" name="Text Box 94"/>
              <p:cNvSpPr txBox="1">
                <a:spLocks noChangeArrowheads="1"/>
              </p:cNvSpPr>
              <p:nvPr/>
            </p:nvSpPr>
            <p:spPr bwMode="auto">
              <a:xfrm>
                <a:off x="3119342" y="2415901"/>
                <a:ext cx="2433644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Cooling section</a:t>
                </a:r>
              </a:p>
            </p:txBody>
          </p:sp>
          <p:sp>
            <p:nvSpPr>
              <p:cNvPr id="26646" name="Text Box 95"/>
              <p:cNvSpPr txBox="1">
                <a:spLocks noChangeArrowheads="1"/>
              </p:cNvSpPr>
              <p:nvPr/>
            </p:nvSpPr>
            <p:spPr bwMode="auto">
              <a:xfrm>
                <a:off x="3209803" y="691275"/>
                <a:ext cx="2413787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solenoid</a:t>
                </a:r>
              </a:p>
            </p:txBody>
          </p:sp>
          <p:sp>
            <p:nvSpPr>
              <p:cNvPr id="26647" name="AutoShape 96"/>
              <p:cNvSpPr>
                <a:spLocks/>
              </p:cNvSpPr>
              <p:nvPr/>
            </p:nvSpPr>
            <p:spPr bwMode="auto">
              <a:xfrm rot="16200000" flipV="1">
                <a:off x="4337029" y="583473"/>
                <a:ext cx="227733" cy="3488299"/>
              </a:xfrm>
              <a:prstGeom prst="leftBrace">
                <a:avLst>
                  <a:gd name="adj1" fmla="val 75027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48" name="Rectangle 98"/>
              <p:cNvSpPr>
                <a:spLocks noChangeArrowheads="1"/>
              </p:cNvSpPr>
              <p:nvPr/>
            </p:nvSpPr>
            <p:spPr bwMode="auto">
              <a:xfrm rot="10800000">
                <a:off x="3397346" y="4245436"/>
                <a:ext cx="2120337" cy="373584"/>
              </a:xfrm>
              <a:prstGeom prst="rect">
                <a:avLst/>
              </a:prstGeom>
              <a:solidFill>
                <a:srgbClr val="FF7C8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50" name="Rectangle 101"/>
              <p:cNvSpPr>
                <a:spLocks noChangeArrowheads="1"/>
              </p:cNvSpPr>
              <p:nvPr/>
            </p:nvSpPr>
            <p:spPr bwMode="auto">
              <a:xfrm rot="10800000" flipH="1">
                <a:off x="2033799" y="4301730"/>
                <a:ext cx="450103" cy="22517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55" name="Line 110"/>
              <p:cNvSpPr>
                <a:spLocks noChangeShapeType="1"/>
              </p:cNvSpPr>
              <p:nvPr/>
            </p:nvSpPr>
            <p:spPr bwMode="auto">
              <a:xfrm rot="16200000">
                <a:off x="5745962" y="3459434"/>
                <a:ext cx="770197" cy="11958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57" name="Text Box 112"/>
              <p:cNvSpPr txBox="1">
                <a:spLocks noChangeArrowheads="1"/>
              </p:cNvSpPr>
              <p:nvPr/>
            </p:nvSpPr>
            <p:spPr bwMode="auto">
              <a:xfrm>
                <a:off x="6000883" y="2996746"/>
                <a:ext cx="1511374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Fast kicker</a:t>
                </a:r>
              </a:p>
            </p:txBody>
          </p:sp>
          <p:sp>
            <p:nvSpPr>
              <p:cNvPr id="26658" name="Text Box 113"/>
              <p:cNvSpPr txBox="1">
                <a:spLocks noChangeArrowheads="1"/>
              </p:cNvSpPr>
              <p:nvPr/>
            </p:nvSpPr>
            <p:spPr bwMode="auto">
              <a:xfrm>
                <a:off x="1561632" y="3058157"/>
                <a:ext cx="1615075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Fast kicker</a:t>
                </a:r>
              </a:p>
            </p:txBody>
          </p:sp>
          <p:sp>
            <p:nvSpPr>
              <p:cNvPr id="26659" name="Text Box 114"/>
              <p:cNvSpPr txBox="1">
                <a:spLocks noChangeArrowheads="1"/>
              </p:cNvSpPr>
              <p:nvPr/>
            </p:nvSpPr>
            <p:spPr bwMode="auto">
              <a:xfrm>
                <a:off x="3651080" y="4601109"/>
                <a:ext cx="1584186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SRF </a:t>
                </a:r>
                <a:r>
                  <a:rPr lang="en-US" sz="1400" dirty="0" err="1">
                    <a:latin typeface="+mn-lt"/>
                  </a:rPr>
                  <a:t>Linac</a:t>
                </a:r>
                <a:endParaRPr lang="en-US" sz="1400" dirty="0">
                  <a:latin typeface="+mn-lt"/>
                </a:endParaRPr>
              </a:p>
            </p:txBody>
          </p:sp>
          <p:sp>
            <p:nvSpPr>
              <p:cNvPr id="26660" name="Text Box 115"/>
              <p:cNvSpPr txBox="1">
                <a:spLocks noChangeArrowheads="1"/>
              </p:cNvSpPr>
              <p:nvPr/>
            </p:nvSpPr>
            <p:spPr bwMode="auto">
              <a:xfrm>
                <a:off x="5526509" y="4503875"/>
                <a:ext cx="1153941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dump</a:t>
                </a:r>
              </a:p>
            </p:txBody>
          </p:sp>
          <p:sp>
            <p:nvSpPr>
              <p:cNvPr id="26661" name="Text Box 116"/>
              <p:cNvSpPr txBox="1">
                <a:spLocks noChangeArrowheads="1"/>
              </p:cNvSpPr>
              <p:nvPr/>
            </p:nvSpPr>
            <p:spPr bwMode="auto">
              <a:xfrm>
                <a:off x="1541774" y="4516668"/>
                <a:ext cx="1484899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400" dirty="0">
                    <a:latin typeface="+mn-lt"/>
                  </a:rPr>
                  <a:t>injector</a:t>
                </a:r>
              </a:p>
            </p:txBody>
          </p:sp>
          <p:sp>
            <p:nvSpPr>
              <p:cNvPr id="26663" name="Line 118"/>
              <p:cNvSpPr>
                <a:spLocks noChangeShapeType="1"/>
              </p:cNvSpPr>
              <p:nvPr/>
            </p:nvSpPr>
            <p:spPr bwMode="auto">
              <a:xfrm>
                <a:off x="2475077" y="4411758"/>
                <a:ext cx="924475" cy="76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66" name="Line 121"/>
              <p:cNvSpPr>
                <a:spLocks noChangeShapeType="1"/>
              </p:cNvSpPr>
              <p:nvPr/>
            </p:nvSpPr>
            <p:spPr bwMode="auto">
              <a:xfrm>
                <a:off x="4974912" y="3662032"/>
                <a:ext cx="45892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67" name="Rectangle 122"/>
              <p:cNvSpPr>
                <a:spLocks noChangeArrowheads="1"/>
              </p:cNvSpPr>
              <p:nvPr/>
            </p:nvSpPr>
            <p:spPr bwMode="auto">
              <a:xfrm>
                <a:off x="6609846" y="3447093"/>
                <a:ext cx="194162" cy="373584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cxnSp>
            <p:nvCxnSpPr>
              <p:cNvPr id="18510" name="Straight Connector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4442460" y="3539911"/>
                <a:ext cx="152400" cy="15240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511" name="Straight Connector 138"/>
              <p:cNvCxnSpPr>
                <a:cxnSpLocks noChangeShapeType="1"/>
              </p:cNvCxnSpPr>
              <p:nvPr/>
            </p:nvCxnSpPr>
            <p:spPr bwMode="auto">
              <a:xfrm flipV="1">
                <a:off x="4297680" y="3514257"/>
                <a:ext cx="152400" cy="147574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673" name="Line 4"/>
              <p:cNvSpPr>
                <a:spLocks noChangeShapeType="1"/>
              </p:cNvSpPr>
              <p:nvPr/>
            </p:nvSpPr>
            <p:spPr bwMode="auto">
              <a:xfrm>
                <a:off x="2157357" y="3662032"/>
                <a:ext cx="2133576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76" name="Line 2"/>
              <p:cNvSpPr>
                <a:spLocks noChangeShapeType="1"/>
              </p:cNvSpPr>
              <p:nvPr/>
            </p:nvSpPr>
            <p:spPr bwMode="auto">
              <a:xfrm flipV="1">
                <a:off x="1096084" y="1691762"/>
                <a:ext cx="7080297" cy="25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77" name="Oval 15"/>
              <p:cNvSpPr>
                <a:spLocks noChangeArrowheads="1"/>
              </p:cNvSpPr>
              <p:nvPr/>
            </p:nvSpPr>
            <p:spPr bwMode="auto">
              <a:xfrm>
                <a:off x="7490194" y="1614998"/>
                <a:ext cx="388324" cy="14585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78" name="Rectangle 109"/>
              <p:cNvSpPr>
                <a:spLocks noChangeArrowheads="1"/>
              </p:cNvSpPr>
              <p:nvPr/>
            </p:nvSpPr>
            <p:spPr bwMode="auto">
              <a:xfrm>
                <a:off x="6062662" y="4329877"/>
                <a:ext cx="139002" cy="245644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131" name="Line 110"/>
              <p:cNvSpPr>
                <a:spLocks noChangeShapeType="1"/>
              </p:cNvSpPr>
              <p:nvPr/>
            </p:nvSpPr>
            <p:spPr bwMode="auto">
              <a:xfrm rot="16200000" flipH="1">
                <a:off x="2465019" y="3500252"/>
                <a:ext cx="754843" cy="1114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132" name="Line 110"/>
              <p:cNvSpPr>
                <a:spLocks noChangeShapeType="1"/>
              </p:cNvSpPr>
              <p:nvPr/>
            </p:nvSpPr>
            <p:spPr bwMode="auto">
              <a:xfrm rot="16200000" flipH="1">
                <a:off x="2441536" y="3668989"/>
                <a:ext cx="342878" cy="4876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133" name="Line 118"/>
              <p:cNvSpPr>
                <a:spLocks noChangeShapeType="1"/>
              </p:cNvSpPr>
              <p:nvPr/>
            </p:nvSpPr>
            <p:spPr bwMode="auto">
              <a:xfrm>
                <a:off x="2629524" y="4411758"/>
                <a:ext cx="350815" cy="153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134" name="Line 110"/>
              <p:cNvSpPr>
                <a:spLocks noChangeShapeType="1"/>
              </p:cNvSpPr>
              <p:nvPr/>
            </p:nvSpPr>
            <p:spPr bwMode="auto">
              <a:xfrm rot="16200000">
                <a:off x="5650059" y="4034366"/>
                <a:ext cx="304497" cy="4809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26675" name="Rectangle 9"/>
              <p:cNvSpPr>
                <a:spLocks noChangeArrowheads="1"/>
              </p:cNvSpPr>
              <p:nvPr/>
            </p:nvSpPr>
            <p:spPr bwMode="auto">
              <a:xfrm>
                <a:off x="2186039" y="3493151"/>
                <a:ext cx="196369" cy="373584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  <p:sp>
            <p:nvSpPr>
              <p:cNvPr id="135" name="Line 110"/>
              <p:cNvSpPr>
                <a:spLocks noChangeShapeType="1"/>
              </p:cNvSpPr>
              <p:nvPr/>
            </p:nvSpPr>
            <p:spPr bwMode="auto">
              <a:xfrm rot="16200000" flipH="1">
                <a:off x="5779714" y="4172665"/>
                <a:ext cx="7677" cy="5626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400">
                  <a:latin typeface="+mn-lt"/>
                </a:endParaRPr>
              </a:p>
            </p:txBody>
          </p:sp>
        </p:grpSp>
        <p:sp>
          <p:nvSpPr>
            <p:cNvPr id="123" name="Text Box 116"/>
            <p:cNvSpPr txBox="1">
              <a:spLocks noChangeArrowheads="1"/>
            </p:cNvSpPr>
            <p:nvPr/>
          </p:nvSpPr>
          <p:spPr bwMode="auto">
            <a:xfrm>
              <a:off x="1639888" y="4064000"/>
              <a:ext cx="18145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energy recovery</a:t>
              </a: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5194300" y="4781833"/>
            <a:ext cx="3819525" cy="83026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+mj-lt"/>
              </a:rPr>
              <a:t>Eliminating a long return path could </a:t>
            </a:r>
          </a:p>
          <a:p>
            <a:pPr marL="174625" indent="-174625"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cut cooling time by half, or </a:t>
            </a:r>
          </a:p>
          <a:p>
            <a:pPr marL="174625" indent="-174625"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reduce the cooling electron current by half, or </a:t>
            </a:r>
          </a:p>
          <a:p>
            <a:pPr marL="174625" indent="-174625"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reduce the number of revolutions by half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49838" y="2689508"/>
            <a:ext cx="3992562" cy="2020887"/>
            <a:chOff x="5049838" y="2344738"/>
            <a:chExt cx="3992562" cy="2020887"/>
          </a:xfrm>
        </p:grpSpPr>
        <p:grpSp>
          <p:nvGrpSpPr>
            <p:cNvPr id="18437" name="Group 1"/>
            <p:cNvGrpSpPr>
              <a:grpSpLocks/>
            </p:cNvGrpSpPr>
            <p:nvPr/>
          </p:nvGrpSpPr>
          <p:grpSpPr bwMode="auto">
            <a:xfrm>
              <a:off x="5405438" y="2874963"/>
              <a:ext cx="3624262" cy="1490662"/>
              <a:chOff x="5405438" y="2874963"/>
              <a:chExt cx="3624262" cy="1490662"/>
            </a:xfrm>
          </p:grpSpPr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5405438" y="2884488"/>
                <a:ext cx="2549525" cy="1481137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 flipV="1">
                <a:off x="5405438" y="2884488"/>
                <a:ext cx="2549525" cy="1481137"/>
              </a:xfrm>
              <a:prstGeom prst="line">
                <a:avLst/>
              </a:prstGeom>
              <a:ln w="381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 bwMode="auto">
              <a:xfrm rot="1813969">
                <a:off x="5778500" y="3300413"/>
                <a:ext cx="884238" cy="101600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 rot="1813969">
                <a:off x="6697663" y="3838575"/>
                <a:ext cx="884237" cy="101600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 rot="19789720">
                <a:off x="5745163" y="3871913"/>
                <a:ext cx="884237" cy="101600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 rot="19789720">
                <a:off x="6731000" y="3300413"/>
                <a:ext cx="884238" cy="100012"/>
              </a:xfrm>
              <a:prstGeom prst="rect">
                <a:avLst/>
              </a:prstGeom>
              <a:solidFill>
                <a:srgbClr val="00B05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38" name="Arc 137"/>
              <p:cNvSpPr/>
              <p:nvPr/>
            </p:nvSpPr>
            <p:spPr bwMode="auto">
              <a:xfrm>
                <a:off x="7173913" y="3121025"/>
                <a:ext cx="815975" cy="336550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39" name="Arc 138"/>
              <p:cNvSpPr/>
              <p:nvPr/>
            </p:nvSpPr>
            <p:spPr bwMode="auto">
              <a:xfrm flipV="1">
                <a:off x="7105650" y="3794125"/>
                <a:ext cx="884238" cy="301625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cxnSp>
            <p:nvCxnSpPr>
              <p:cNvPr id="140" name="Straight Arrow Connector 139"/>
              <p:cNvCxnSpPr>
                <a:stCxn id="148" idx="2"/>
              </p:cNvCxnSpPr>
              <p:nvPr/>
            </p:nvCxnSpPr>
            <p:spPr bwMode="auto">
              <a:xfrm rot="5400000">
                <a:off x="7422356" y="3650457"/>
                <a:ext cx="588963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/>
              <p:cNvSpPr/>
              <p:nvPr/>
            </p:nvSpPr>
            <p:spPr bwMode="auto">
              <a:xfrm flipH="1">
                <a:off x="5643563" y="3121025"/>
                <a:ext cx="407987" cy="403225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42" name="Arc 141"/>
              <p:cNvSpPr/>
              <p:nvPr/>
            </p:nvSpPr>
            <p:spPr bwMode="auto">
              <a:xfrm flipH="1" flipV="1">
                <a:off x="5643563" y="3794125"/>
                <a:ext cx="306387" cy="336550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cxnSp>
            <p:nvCxnSpPr>
              <p:cNvPr id="143" name="Straight Arrow Connector 142"/>
              <p:cNvCxnSpPr>
                <a:stCxn id="141" idx="2"/>
              </p:cNvCxnSpPr>
              <p:nvPr/>
            </p:nvCxnSpPr>
            <p:spPr bwMode="auto">
              <a:xfrm rot="5400000">
                <a:off x="5307013" y="3659188"/>
                <a:ext cx="673100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5507038" y="2952750"/>
                <a:ext cx="238125" cy="134938"/>
              </a:xfrm>
              <a:prstGeom prst="line">
                <a:avLst/>
              </a:prstGeom>
              <a:ln w="38100">
                <a:solidFill>
                  <a:srgbClr val="00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auto">
              <a:xfrm rot="10800000" flipV="1">
                <a:off x="5405438" y="4230688"/>
                <a:ext cx="238125" cy="134937"/>
              </a:xfrm>
              <a:prstGeom prst="line">
                <a:avLst/>
              </a:prstGeom>
              <a:ln w="38100">
                <a:solidFill>
                  <a:srgbClr val="00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auto">
              <a:xfrm>
                <a:off x="7615238" y="4170363"/>
                <a:ext cx="238125" cy="134937"/>
              </a:xfrm>
              <a:prstGeom prst="line">
                <a:avLst/>
              </a:prstGeom>
              <a:ln w="38100">
                <a:solidFill>
                  <a:srgbClr val="00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auto">
              <a:xfrm rot="10800000" flipV="1">
                <a:off x="7615238" y="2952750"/>
                <a:ext cx="238125" cy="134938"/>
              </a:xfrm>
              <a:prstGeom prst="line">
                <a:avLst/>
              </a:prstGeom>
              <a:ln w="38100">
                <a:solidFill>
                  <a:srgbClr val="00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Arc 147"/>
              <p:cNvSpPr/>
              <p:nvPr/>
            </p:nvSpPr>
            <p:spPr bwMode="auto">
              <a:xfrm>
                <a:off x="7412038" y="3121025"/>
                <a:ext cx="304800" cy="469900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49" name="Arc 148"/>
              <p:cNvSpPr/>
              <p:nvPr/>
            </p:nvSpPr>
            <p:spPr bwMode="auto">
              <a:xfrm flipV="1">
                <a:off x="7343775" y="3659188"/>
                <a:ext cx="373063" cy="436562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cxnSp>
            <p:nvCxnSpPr>
              <p:cNvPr id="150" name="Straight Arrow Connector 149"/>
              <p:cNvCxnSpPr>
                <a:stCxn id="138" idx="2"/>
              </p:cNvCxnSpPr>
              <p:nvPr/>
            </p:nvCxnSpPr>
            <p:spPr bwMode="auto">
              <a:xfrm rot="5400000">
                <a:off x="7644606" y="3632994"/>
                <a:ext cx="688975" cy="158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 bwMode="auto">
              <a:xfrm>
                <a:off x="7954963" y="3355975"/>
                <a:ext cx="68262" cy="403225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cxnSp>
            <p:nvCxnSpPr>
              <p:cNvPr id="152" name="Straight Arrow Connector 151"/>
              <p:cNvCxnSpPr>
                <a:stCxn id="128" idx="3"/>
              </p:cNvCxnSpPr>
              <p:nvPr/>
            </p:nvCxnSpPr>
            <p:spPr bwMode="auto">
              <a:xfrm flipH="1" flipV="1">
                <a:off x="5813425" y="3121025"/>
                <a:ext cx="1708150" cy="989013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 bwMode="auto">
              <a:xfrm rot="21600000" flipV="1">
                <a:off x="5780088" y="3119438"/>
                <a:ext cx="1784350" cy="102552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Left Brace 153"/>
              <p:cNvSpPr>
                <a:spLocks/>
              </p:cNvSpPr>
              <p:nvPr/>
            </p:nvSpPr>
            <p:spPr bwMode="auto">
              <a:xfrm rot="7247026">
                <a:off x="6123781" y="2558257"/>
                <a:ext cx="161925" cy="1208088"/>
              </a:xfrm>
              <a:prstGeom prst="leftBrace">
                <a:avLst>
                  <a:gd name="adj1" fmla="val 8341"/>
                  <a:gd name="adj2" fmla="val 50000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>
                  <a:latin typeface="+mn-lt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6030913" y="2874963"/>
                <a:ext cx="549275" cy="2444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</a:rPr>
                  <a:t>2</a:t>
                </a:r>
                <a:r>
                  <a:rPr lang="en-US" sz="1000" b="1" dirty="0" smtClean="0">
                    <a:latin typeface="+mn-lt"/>
                  </a:rPr>
                  <a:t>0 </a:t>
                </a:r>
                <a:r>
                  <a:rPr lang="en-US" sz="1000" b="1" dirty="0">
                    <a:latin typeface="+mn-lt"/>
                  </a:rPr>
                  <a:t>m</a:t>
                </a:r>
              </a:p>
            </p:txBody>
          </p:sp>
          <p:sp>
            <p:nvSpPr>
              <p:cNvPr id="156" name="Left Brace 155"/>
              <p:cNvSpPr>
                <a:spLocks/>
              </p:cNvSpPr>
              <p:nvPr/>
            </p:nvSpPr>
            <p:spPr bwMode="auto">
              <a:xfrm rot="3610161">
                <a:off x="7013575" y="2801938"/>
                <a:ext cx="138113" cy="839787"/>
              </a:xfrm>
              <a:prstGeom prst="leftBrace">
                <a:avLst>
                  <a:gd name="adj1" fmla="val 8324"/>
                  <a:gd name="adj2" fmla="val 50000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>
                  <a:latin typeface="+mn-lt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 rot="19850309">
                <a:off x="6472238" y="2895600"/>
                <a:ext cx="1323975" cy="2444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</a:rPr>
                  <a:t>Solenoid  </a:t>
                </a:r>
                <a:r>
                  <a:rPr lang="en-US" sz="1000" b="1" dirty="0" smtClean="0">
                    <a:latin typeface="+mn-lt"/>
                  </a:rPr>
                  <a:t>(</a:t>
                </a:r>
                <a:r>
                  <a:rPr lang="en-US" sz="1000" b="1" dirty="0">
                    <a:latin typeface="+mn-lt"/>
                  </a:rPr>
                  <a:t>1</a:t>
                </a:r>
                <a:r>
                  <a:rPr lang="en-US" sz="1000" b="1" dirty="0" smtClean="0">
                    <a:latin typeface="+mn-lt"/>
                  </a:rPr>
                  <a:t>5 </a:t>
                </a:r>
                <a:r>
                  <a:rPr lang="en-US" sz="1000" b="1" dirty="0">
                    <a:latin typeface="+mn-lt"/>
                  </a:rPr>
                  <a:t>m)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 bwMode="auto">
              <a:xfrm>
                <a:off x="7931150" y="3498850"/>
                <a:ext cx="538163" cy="2444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</a:rPr>
                  <a:t>SRF</a:t>
                </a:r>
              </a:p>
            </p:txBody>
          </p:sp>
          <p:sp>
            <p:nvSpPr>
              <p:cNvPr id="159" name="Arc 158"/>
              <p:cNvSpPr/>
              <p:nvPr/>
            </p:nvSpPr>
            <p:spPr bwMode="auto">
              <a:xfrm flipH="1">
                <a:off x="7989888" y="3154363"/>
                <a:ext cx="339725" cy="369887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8261350" y="3322638"/>
                <a:ext cx="68263" cy="134937"/>
              </a:xfrm>
              <a:prstGeom prst="rect">
                <a:avLst/>
              </a:prstGeom>
              <a:solidFill>
                <a:srgbClr val="FF00FF"/>
              </a:solidFill>
              <a:ln w="381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61" name="TextBox 160"/>
              <p:cNvSpPr txBox="1"/>
              <p:nvPr/>
            </p:nvSpPr>
            <p:spPr bwMode="auto">
              <a:xfrm>
                <a:off x="8264525" y="3279775"/>
                <a:ext cx="715963" cy="2444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</a:rPr>
                  <a:t>injector</a:t>
                </a:r>
              </a:p>
            </p:txBody>
          </p:sp>
          <p:sp>
            <p:nvSpPr>
              <p:cNvPr id="162" name="Arc 161"/>
              <p:cNvSpPr/>
              <p:nvPr/>
            </p:nvSpPr>
            <p:spPr bwMode="auto">
              <a:xfrm>
                <a:off x="7954963" y="3154363"/>
                <a:ext cx="339725" cy="369887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63" name="Arc 162"/>
              <p:cNvSpPr/>
              <p:nvPr/>
            </p:nvSpPr>
            <p:spPr bwMode="auto">
              <a:xfrm flipH="1" flipV="1">
                <a:off x="7989888" y="3725863"/>
                <a:ext cx="339725" cy="369887"/>
              </a:xfrm>
              <a:prstGeom prst="arc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8159750" y="4029075"/>
                <a:ext cx="101600" cy="101600"/>
              </a:xfrm>
              <a:prstGeom prst="rect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000" b="1"/>
              </a:p>
            </p:txBody>
          </p:sp>
          <p:sp>
            <p:nvSpPr>
              <p:cNvPr id="165" name="TextBox 164"/>
              <p:cNvSpPr txBox="1"/>
              <p:nvPr/>
            </p:nvSpPr>
            <p:spPr bwMode="auto">
              <a:xfrm>
                <a:off x="8202613" y="3968750"/>
                <a:ext cx="827087" cy="2444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</a:rPr>
                  <a:t>dump</a:t>
                </a:r>
              </a:p>
            </p:txBody>
          </p:sp>
          <p:sp>
            <p:nvSpPr>
              <p:cNvPr id="18475" name="Oval 165"/>
              <p:cNvSpPr>
                <a:spLocks noChangeArrowheads="1"/>
              </p:cNvSpPr>
              <p:nvPr/>
            </p:nvSpPr>
            <p:spPr bwMode="auto">
              <a:xfrm>
                <a:off x="7653088" y="3336859"/>
                <a:ext cx="155717" cy="294035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 sz="1000" b="1"/>
              </a:p>
            </p:txBody>
          </p:sp>
          <p:sp>
            <p:nvSpPr>
              <p:cNvPr id="18476" name="Oval 166"/>
              <p:cNvSpPr>
                <a:spLocks noChangeArrowheads="1"/>
              </p:cNvSpPr>
              <p:nvPr/>
            </p:nvSpPr>
            <p:spPr bwMode="auto">
              <a:xfrm rot="-3487950">
                <a:off x="7776162" y="4151088"/>
                <a:ext cx="99232" cy="259122"/>
              </a:xfrm>
              <a:prstGeom prst="ellipse">
                <a:avLst/>
              </a:prstGeom>
              <a:solidFill>
                <a:srgbClr val="0000FF"/>
              </a:solidFill>
              <a:ln w="381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 eaLnBrk="0" hangingPunct="0"/>
                <a:endParaRPr lang="ru-RU" sz="1000" b="1"/>
              </a:p>
            </p:txBody>
          </p:sp>
        </p:grpSp>
        <p:sp>
          <p:nvSpPr>
            <p:cNvPr id="18439" name="TextBox 189"/>
            <p:cNvSpPr txBox="1">
              <a:spLocks noChangeArrowheads="1"/>
            </p:cNvSpPr>
            <p:nvPr/>
          </p:nvSpPr>
          <p:spPr bwMode="auto">
            <a:xfrm>
              <a:off x="5049838" y="2344738"/>
              <a:ext cx="3992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Cooling at Figure-8 crossing</a:t>
              </a:r>
            </a:p>
          </p:txBody>
        </p:sp>
      </p:grpSp>
      <p:sp>
        <p:nvSpPr>
          <p:cNvPr id="18440" name="Content Placeholder 2"/>
          <p:cNvSpPr>
            <a:spLocks/>
          </p:cNvSpPr>
          <p:nvPr/>
        </p:nvSpPr>
        <p:spPr bwMode="auto">
          <a:xfrm>
            <a:off x="396875" y="835025"/>
            <a:ext cx="8340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Conventional electron cooling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Staged electron cooling scheme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ERL based to relax power and cathode requirements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685800"/>
          </a:xfrm>
        </p:spPr>
        <p:txBody>
          <a:bodyPr/>
          <a:lstStyle/>
          <a:p>
            <a:r>
              <a:rPr lang="en-US" sz="3000" dirty="0" smtClean="0"/>
              <a:t>The First Design of MEIC ERL Circulator Cooler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-726395" y="1154236"/>
            <a:ext cx="9660535" cy="4092321"/>
            <a:chOff x="95250" y="701726"/>
            <a:chExt cx="9660535" cy="4092321"/>
          </a:xfrm>
        </p:grpSpPr>
        <p:grpSp>
          <p:nvGrpSpPr>
            <p:cNvPr id="3" name="Group 2"/>
            <p:cNvGrpSpPr/>
            <p:nvPr/>
          </p:nvGrpSpPr>
          <p:grpSpPr>
            <a:xfrm>
              <a:off x="95250" y="701726"/>
              <a:ext cx="9660535" cy="4092321"/>
              <a:chOff x="9525" y="682676"/>
              <a:chExt cx="9660535" cy="409232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525" y="682676"/>
                <a:ext cx="9660535" cy="4020769"/>
                <a:chOff x="9525" y="2235251"/>
                <a:chExt cx="9660535" cy="4020769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9525" y="2552700"/>
                  <a:ext cx="8903970" cy="370332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27" name="Group 3"/>
                <p:cNvGrpSpPr>
                  <a:grpSpLocks/>
                </p:cNvGrpSpPr>
                <p:nvPr/>
              </p:nvGrpSpPr>
              <p:grpSpPr bwMode="auto">
                <a:xfrm>
                  <a:off x="8200558" y="3908514"/>
                  <a:ext cx="142898" cy="717546"/>
                  <a:chOff x="10136" y="10884"/>
                  <a:chExt cx="184" cy="896"/>
                </a:xfrm>
              </p:grpSpPr>
              <p:grpSp>
                <p:nvGrpSpPr>
                  <p:cNvPr id="1028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0160" y="10956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29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0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2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3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03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0160" y="11161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3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6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3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04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0160" y="11366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41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3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4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5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104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0160" y="11572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47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4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50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51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05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0136" y="10884"/>
                    <a:ext cx="184" cy="896"/>
                  </a:xfrm>
                  <a:prstGeom prst="roundRect">
                    <a:avLst>
                      <a:gd name="adj" fmla="val 3206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cxnSp>
              <p:nvCxnSpPr>
                <p:cNvPr id="1053" name="AutoShape 2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275114" y="4660496"/>
                  <a:ext cx="264827" cy="2330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54" name="AutoShape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74337" y="3542533"/>
                  <a:ext cx="201144" cy="2530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05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98151" y="3836498"/>
                  <a:ext cx="1860002" cy="782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cooling solenoids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58" name="AutoShape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56420" y="3931738"/>
                  <a:ext cx="201144" cy="2530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59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3158749" y="4370594"/>
                  <a:ext cx="201144" cy="2530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1060" name="Group 36"/>
                <p:cNvGrpSpPr>
                  <a:grpSpLocks/>
                </p:cNvGrpSpPr>
                <p:nvPr/>
              </p:nvGrpSpPr>
              <p:grpSpPr bwMode="auto">
                <a:xfrm>
                  <a:off x="6972724" y="3442429"/>
                  <a:ext cx="142898" cy="217026"/>
                  <a:chOff x="10400" y="11135"/>
                  <a:chExt cx="184" cy="271"/>
                </a:xfrm>
              </p:grpSpPr>
              <p:grpSp>
                <p:nvGrpSpPr>
                  <p:cNvPr id="1061" name="Group 37"/>
                  <p:cNvGrpSpPr>
                    <a:grpSpLocks/>
                  </p:cNvGrpSpPr>
                  <p:nvPr/>
                </p:nvGrpSpPr>
                <p:grpSpPr bwMode="auto">
                  <a:xfrm rot="1800000">
                    <a:off x="10400" y="11196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62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63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64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65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66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067" name="AutoShape 43"/>
                  <p:cNvSpPr>
                    <a:spLocks noChangeArrowheads="1"/>
                  </p:cNvSpPr>
                  <p:nvPr/>
                </p:nvSpPr>
                <p:spPr bwMode="auto">
                  <a:xfrm rot="1800000">
                    <a:off x="10400" y="11135"/>
                    <a:ext cx="184" cy="271"/>
                  </a:xfrm>
                  <a:prstGeom prst="roundRect">
                    <a:avLst>
                      <a:gd name="adj" fmla="val 3206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 flipV="1">
                  <a:off x="6949425" y="4879123"/>
                  <a:ext cx="142898" cy="217026"/>
                  <a:chOff x="10376" y="11124"/>
                  <a:chExt cx="184" cy="271"/>
                </a:xfrm>
              </p:grpSpPr>
              <p:grpSp>
                <p:nvGrpSpPr>
                  <p:cNvPr id="1069" name="Group 45"/>
                  <p:cNvGrpSpPr>
                    <a:grpSpLocks/>
                  </p:cNvGrpSpPr>
                  <p:nvPr/>
                </p:nvGrpSpPr>
                <p:grpSpPr bwMode="auto">
                  <a:xfrm rot="1800000">
                    <a:off x="10400" y="11196"/>
                    <a:ext cx="123" cy="127"/>
                    <a:chOff x="11512" y="10648"/>
                    <a:chExt cx="123" cy="99"/>
                  </a:xfrm>
                </p:grpSpPr>
                <p:sp>
                  <p:nvSpPr>
                    <p:cNvPr id="1070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4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7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68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7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688"/>
                      <a:ext cx="123" cy="1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7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0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07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2" y="10729"/>
                      <a:ext cx="123" cy="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000" b="1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075" name="AutoShape 51"/>
                  <p:cNvSpPr>
                    <a:spLocks noChangeArrowheads="1"/>
                  </p:cNvSpPr>
                  <p:nvPr/>
                </p:nvSpPr>
                <p:spPr bwMode="auto">
                  <a:xfrm rot="1800000">
                    <a:off x="10376" y="11124"/>
                    <a:ext cx="184" cy="271"/>
                  </a:xfrm>
                  <a:prstGeom prst="roundRect">
                    <a:avLst>
                      <a:gd name="adj" fmla="val 32065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 b="1">
                      <a:solidFill>
                        <a:srgbClr val="0000FF"/>
                      </a:solidFill>
                    </a:endParaRPr>
                  </a:p>
                </p:txBody>
              </p:sp>
            </p:grpSp>
            <p:sp>
              <p:nvSpPr>
                <p:cNvPr id="107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32524" y="4803043"/>
                  <a:ext cx="1168500" cy="355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rechirper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064364" y="3434466"/>
                  <a:ext cx="1361512" cy="434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dechirper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6222323" y="2235251"/>
                  <a:ext cx="3447737" cy="449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recirculation/decompression 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849164" y="3354337"/>
                  <a:ext cx="691967" cy="414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CCR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634122" y="4082418"/>
                  <a:ext cx="691967" cy="414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ERL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2" name="AutoShape 58"/>
                <p:cNvSpPr>
                  <a:spLocks/>
                </p:cNvSpPr>
                <p:nvPr/>
              </p:nvSpPr>
              <p:spPr bwMode="auto">
                <a:xfrm>
                  <a:off x="6273767" y="3629023"/>
                  <a:ext cx="264827" cy="1304557"/>
                </a:xfrm>
                <a:prstGeom prst="leftBrace">
                  <a:avLst>
                    <a:gd name="adj1" fmla="val 39809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58217" y="3809220"/>
                  <a:ext cx="1535150" cy="1214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beam exchange system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4" name="AutoShape 60"/>
                <p:cNvSpPr>
                  <a:spLocks noChangeArrowheads="1"/>
                </p:cNvSpPr>
                <p:nvPr/>
              </p:nvSpPr>
              <p:spPr bwMode="auto">
                <a:xfrm flipH="1">
                  <a:off x="7548975" y="2869834"/>
                  <a:ext cx="437236" cy="358773"/>
                </a:xfrm>
                <a:custGeom>
                  <a:avLst/>
                  <a:gdLst>
                    <a:gd name="G0" fmla="+- -1740968 0 0"/>
                    <a:gd name="G1" fmla="+- 11796480 0 0"/>
                    <a:gd name="G2" fmla="+- -1740968 0 11796480"/>
                    <a:gd name="G3" fmla="+- 10800 0 0"/>
                    <a:gd name="G4" fmla="+- 0 0 -1740968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656 0 0"/>
                    <a:gd name="G9" fmla="+- 0 0 11796480"/>
                    <a:gd name="G10" fmla="+- 7656 0 2700"/>
                    <a:gd name="G11" fmla="cos G10 -1740968"/>
                    <a:gd name="G12" fmla="sin G10 -1740968"/>
                    <a:gd name="G13" fmla="cos 13500 -1740968"/>
                    <a:gd name="G14" fmla="sin 13500 -1740968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656 1 2"/>
                    <a:gd name="G20" fmla="+- G19 5400 0"/>
                    <a:gd name="G21" fmla="cos G20 -1740968"/>
                    <a:gd name="G22" fmla="sin G20 -1740968"/>
                    <a:gd name="G23" fmla="+- G21 10800 0"/>
                    <a:gd name="G24" fmla="+- G12 G23 G22"/>
                    <a:gd name="G25" fmla="+- G22 G23 G11"/>
                    <a:gd name="G26" fmla="cos 10800 -1740968"/>
                    <a:gd name="G27" fmla="sin 10800 -1740968"/>
                    <a:gd name="G28" fmla="cos 7656 -1740968"/>
                    <a:gd name="G29" fmla="sin 7656 -1740968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11796480"/>
                    <a:gd name="G36" fmla="sin G34 11796480"/>
                    <a:gd name="G37" fmla="+/ 11796480 -1740968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656 G39"/>
                    <a:gd name="G43" fmla="sin 7656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8318 w 21600"/>
                    <a:gd name="T5" fmla="*/ 288 h 21600"/>
                    <a:gd name="T6" fmla="*/ 1572 w 21600"/>
                    <a:gd name="T7" fmla="*/ 10800 h 21600"/>
                    <a:gd name="T8" fmla="*/ 9041 w 21600"/>
                    <a:gd name="T9" fmla="*/ 3348 h 21600"/>
                    <a:gd name="T10" fmla="*/ 22874 w 21600"/>
                    <a:gd name="T11" fmla="*/ 4762 h 21600"/>
                    <a:gd name="T12" fmla="*/ 20963 w 21600"/>
                    <a:gd name="T13" fmla="*/ 10494 h 21600"/>
                    <a:gd name="T14" fmla="*/ 15232 w 21600"/>
                    <a:gd name="T15" fmla="*/ 858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7647" y="7376"/>
                      </a:moveTo>
                      <a:cubicBezTo>
                        <a:pt x="16350" y="4782"/>
                        <a:pt x="13699" y="3144"/>
                        <a:pt x="10800" y="3144"/>
                      </a:cubicBezTo>
                      <a:cubicBezTo>
                        <a:pt x="6571" y="3144"/>
                        <a:pt x="3144" y="6571"/>
                        <a:pt x="3144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890" y="-1"/>
                        <a:pt x="18630" y="2311"/>
                        <a:pt x="20459" y="5970"/>
                      </a:cubicBezTo>
                      <a:lnTo>
                        <a:pt x="22874" y="4762"/>
                      </a:lnTo>
                      <a:lnTo>
                        <a:pt x="20963" y="10494"/>
                      </a:lnTo>
                      <a:lnTo>
                        <a:pt x="15232" y="8583"/>
                      </a:lnTo>
                      <a:lnTo>
                        <a:pt x="17647" y="7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5" name="AutoShape 61"/>
                <p:cNvSpPr>
                  <a:spLocks noChangeArrowheads="1"/>
                </p:cNvSpPr>
                <p:nvPr/>
              </p:nvSpPr>
              <p:spPr bwMode="auto">
                <a:xfrm flipV="1">
                  <a:off x="7528783" y="5302764"/>
                  <a:ext cx="437236" cy="358773"/>
                </a:xfrm>
                <a:custGeom>
                  <a:avLst/>
                  <a:gdLst>
                    <a:gd name="G0" fmla="+- -1740968 0 0"/>
                    <a:gd name="G1" fmla="+- 11796480 0 0"/>
                    <a:gd name="G2" fmla="+- -1740968 0 11796480"/>
                    <a:gd name="G3" fmla="+- 10800 0 0"/>
                    <a:gd name="G4" fmla="+- 0 0 -1740968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656 0 0"/>
                    <a:gd name="G9" fmla="+- 0 0 11796480"/>
                    <a:gd name="G10" fmla="+- 7656 0 2700"/>
                    <a:gd name="G11" fmla="cos G10 -1740968"/>
                    <a:gd name="G12" fmla="sin G10 -1740968"/>
                    <a:gd name="G13" fmla="cos 13500 -1740968"/>
                    <a:gd name="G14" fmla="sin 13500 -1740968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656 1 2"/>
                    <a:gd name="G20" fmla="+- G19 5400 0"/>
                    <a:gd name="G21" fmla="cos G20 -1740968"/>
                    <a:gd name="G22" fmla="sin G20 -1740968"/>
                    <a:gd name="G23" fmla="+- G21 10800 0"/>
                    <a:gd name="G24" fmla="+- G12 G23 G22"/>
                    <a:gd name="G25" fmla="+- G22 G23 G11"/>
                    <a:gd name="G26" fmla="cos 10800 -1740968"/>
                    <a:gd name="G27" fmla="sin 10800 -1740968"/>
                    <a:gd name="G28" fmla="cos 7656 -1740968"/>
                    <a:gd name="G29" fmla="sin 7656 -1740968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11796480"/>
                    <a:gd name="G36" fmla="sin G34 11796480"/>
                    <a:gd name="G37" fmla="+/ 11796480 -1740968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656 G39"/>
                    <a:gd name="G43" fmla="sin 7656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8318 w 21600"/>
                    <a:gd name="T5" fmla="*/ 288 h 21600"/>
                    <a:gd name="T6" fmla="*/ 1572 w 21600"/>
                    <a:gd name="T7" fmla="*/ 10800 h 21600"/>
                    <a:gd name="T8" fmla="*/ 9041 w 21600"/>
                    <a:gd name="T9" fmla="*/ 3348 h 21600"/>
                    <a:gd name="T10" fmla="*/ 22874 w 21600"/>
                    <a:gd name="T11" fmla="*/ 4762 h 21600"/>
                    <a:gd name="T12" fmla="*/ 20963 w 21600"/>
                    <a:gd name="T13" fmla="*/ 10494 h 21600"/>
                    <a:gd name="T14" fmla="*/ 15232 w 21600"/>
                    <a:gd name="T15" fmla="*/ 858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7647" y="7376"/>
                      </a:moveTo>
                      <a:cubicBezTo>
                        <a:pt x="16350" y="4782"/>
                        <a:pt x="13699" y="3144"/>
                        <a:pt x="10800" y="3144"/>
                      </a:cubicBezTo>
                      <a:cubicBezTo>
                        <a:pt x="6571" y="3144"/>
                        <a:pt x="3144" y="6571"/>
                        <a:pt x="3144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890" y="-1"/>
                        <a:pt x="18630" y="2311"/>
                        <a:pt x="20459" y="5970"/>
                      </a:cubicBezTo>
                      <a:lnTo>
                        <a:pt x="22874" y="4762"/>
                      </a:lnTo>
                      <a:lnTo>
                        <a:pt x="20963" y="10494"/>
                      </a:lnTo>
                      <a:lnTo>
                        <a:pt x="15232" y="8583"/>
                      </a:lnTo>
                      <a:lnTo>
                        <a:pt x="17647" y="7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6" name="AutoShape 62"/>
                <p:cNvSpPr>
                  <a:spLocks noChangeArrowheads="1"/>
                </p:cNvSpPr>
                <p:nvPr/>
              </p:nvSpPr>
              <p:spPr bwMode="auto">
                <a:xfrm>
                  <a:off x="6278427" y="2752111"/>
                  <a:ext cx="540527" cy="580604"/>
                </a:xfrm>
                <a:custGeom>
                  <a:avLst/>
                  <a:gdLst>
                    <a:gd name="G0" fmla="+- -186535 0 0"/>
                    <a:gd name="G1" fmla="+- -9356619 0 0"/>
                    <a:gd name="G2" fmla="+- -186535 0 -9356619"/>
                    <a:gd name="G3" fmla="+- 10800 0 0"/>
                    <a:gd name="G4" fmla="+- 0 0 -186535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8699 0 0"/>
                    <a:gd name="G9" fmla="+- 0 0 -9356619"/>
                    <a:gd name="G10" fmla="+- 8699 0 2700"/>
                    <a:gd name="G11" fmla="cos G10 -186535"/>
                    <a:gd name="G12" fmla="sin G10 -186535"/>
                    <a:gd name="G13" fmla="cos 13500 -186535"/>
                    <a:gd name="G14" fmla="sin 13500 -186535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8699 1 2"/>
                    <a:gd name="G20" fmla="+- G19 5400 0"/>
                    <a:gd name="G21" fmla="cos G20 -186535"/>
                    <a:gd name="G22" fmla="sin G20 -186535"/>
                    <a:gd name="G23" fmla="+- G21 10800 0"/>
                    <a:gd name="G24" fmla="+- G12 G23 G22"/>
                    <a:gd name="G25" fmla="+- G22 G23 G11"/>
                    <a:gd name="G26" fmla="cos 10800 -186535"/>
                    <a:gd name="G27" fmla="sin 10800 -186535"/>
                    <a:gd name="G28" fmla="cos 8699 -186535"/>
                    <a:gd name="G29" fmla="sin 8699 -186535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9356619"/>
                    <a:gd name="G36" fmla="sin G34 -9356619"/>
                    <a:gd name="G37" fmla="+/ -9356619 -186535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8699 G39"/>
                    <a:gd name="G43" fmla="sin 8699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3992 w 21600"/>
                    <a:gd name="T5" fmla="*/ 482 h 21600"/>
                    <a:gd name="T6" fmla="*/ 3036 w 21600"/>
                    <a:gd name="T7" fmla="*/ 4901 h 21600"/>
                    <a:gd name="T8" fmla="*/ 13371 w 21600"/>
                    <a:gd name="T9" fmla="*/ 2489 h 21600"/>
                    <a:gd name="T10" fmla="*/ 24283 w 21600"/>
                    <a:gd name="T11" fmla="*/ 10129 h 21600"/>
                    <a:gd name="T12" fmla="*/ 20724 w 21600"/>
                    <a:gd name="T13" fmla="*/ 14061 h 21600"/>
                    <a:gd name="T14" fmla="*/ 16791 w 21600"/>
                    <a:gd name="T15" fmla="*/ 10502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9488" y="10368"/>
                      </a:moveTo>
                      <a:cubicBezTo>
                        <a:pt x="19258" y="5737"/>
                        <a:pt x="15436" y="2101"/>
                        <a:pt x="10800" y="2101"/>
                      </a:cubicBezTo>
                      <a:cubicBezTo>
                        <a:pt x="8081" y="2100"/>
                        <a:pt x="5518" y="3372"/>
                        <a:pt x="3873" y="5537"/>
                      </a:cubicBezTo>
                      <a:lnTo>
                        <a:pt x="2200" y="4265"/>
                      </a:lnTo>
                      <a:cubicBezTo>
                        <a:pt x="4243" y="1578"/>
                        <a:pt x="7424" y="-1"/>
                        <a:pt x="10800" y="0"/>
                      </a:cubicBezTo>
                      <a:cubicBezTo>
                        <a:pt x="16556" y="0"/>
                        <a:pt x="21300" y="4514"/>
                        <a:pt x="21586" y="10263"/>
                      </a:cubicBezTo>
                      <a:lnTo>
                        <a:pt x="24283" y="10129"/>
                      </a:lnTo>
                      <a:lnTo>
                        <a:pt x="20724" y="14061"/>
                      </a:lnTo>
                      <a:lnTo>
                        <a:pt x="16791" y="10502"/>
                      </a:lnTo>
                      <a:lnTo>
                        <a:pt x="19488" y="10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7" name="AutoShape 63"/>
                <p:cNvSpPr>
                  <a:spLocks noChangeArrowheads="1"/>
                </p:cNvSpPr>
                <p:nvPr/>
              </p:nvSpPr>
              <p:spPr bwMode="auto">
                <a:xfrm rot="19068053" flipH="1" flipV="1">
                  <a:off x="6251245" y="5273133"/>
                  <a:ext cx="540527" cy="580604"/>
                </a:xfrm>
                <a:custGeom>
                  <a:avLst/>
                  <a:gdLst>
                    <a:gd name="G0" fmla="+- -186535 0 0"/>
                    <a:gd name="G1" fmla="+- -9356619 0 0"/>
                    <a:gd name="G2" fmla="+- -186535 0 -9356619"/>
                    <a:gd name="G3" fmla="+- 10800 0 0"/>
                    <a:gd name="G4" fmla="+- 0 0 -186535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8699 0 0"/>
                    <a:gd name="G9" fmla="+- 0 0 -9356619"/>
                    <a:gd name="G10" fmla="+- 8699 0 2700"/>
                    <a:gd name="G11" fmla="cos G10 -186535"/>
                    <a:gd name="G12" fmla="sin G10 -186535"/>
                    <a:gd name="G13" fmla="cos 13500 -186535"/>
                    <a:gd name="G14" fmla="sin 13500 -186535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8699 1 2"/>
                    <a:gd name="G20" fmla="+- G19 5400 0"/>
                    <a:gd name="G21" fmla="cos G20 -186535"/>
                    <a:gd name="G22" fmla="sin G20 -186535"/>
                    <a:gd name="G23" fmla="+- G21 10800 0"/>
                    <a:gd name="G24" fmla="+- G12 G23 G22"/>
                    <a:gd name="G25" fmla="+- G22 G23 G11"/>
                    <a:gd name="G26" fmla="cos 10800 -186535"/>
                    <a:gd name="G27" fmla="sin 10800 -186535"/>
                    <a:gd name="G28" fmla="cos 8699 -186535"/>
                    <a:gd name="G29" fmla="sin 8699 -186535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9356619"/>
                    <a:gd name="G36" fmla="sin G34 -9356619"/>
                    <a:gd name="G37" fmla="+/ -9356619 -186535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8699 G39"/>
                    <a:gd name="G43" fmla="sin 8699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3992 w 21600"/>
                    <a:gd name="T5" fmla="*/ 482 h 21600"/>
                    <a:gd name="T6" fmla="*/ 3036 w 21600"/>
                    <a:gd name="T7" fmla="*/ 4901 h 21600"/>
                    <a:gd name="T8" fmla="*/ 13371 w 21600"/>
                    <a:gd name="T9" fmla="*/ 2489 h 21600"/>
                    <a:gd name="T10" fmla="*/ 24283 w 21600"/>
                    <a:gd name="T11" fmla="*/ 10129 h 21600"/>
                    <a:gd name="T12" fmla="*/ 20724 w 21600"/>
                    <a:gd name="T13" fmla="*/ 14061 h 21600"/>
                    <a:gd name="T14" fmla="*/ 16791 w 21600"/>
                    <a:gd name="T15" fmla="*/ 10502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9488" y="10368"/>
                      </a:moveTo>
                      <a:cubicBezTo>
                        <a:pt x="19258" y="5737"/>
                        <a:pt x="15436" y="2101"/>
                        <a:pt x="10800" y="2101"/>
                      </a:cubicBezTo>
                      <a:cubicBezTo>
                        <a:pt x="8081" y="2100"/>
                        <a:pt x="5518" y="3372"/>
                        <a:pt x="3873" y="5537"/>
                      </a:cubicBezTo>
                      <a:lnTo>
                        <a:pt x="2200" y="4265"/>
                      </a:lnTo>
                      <a:cubicBezTo>
                        <a:pt x="4243" y="1578"/>
                        <a:pt x="7424" y="-1"/>
                        <a:pt x="10800" y="0"/>
                      </a:cubicBezTo>
                      <a:cubicBezTo>
                        <a:pt x="16556" y="0"/>
                        <a:pt x="21300" y="4514"/>
                        <a:pt x="21586" y="10263"/>
                      </a:cubicBezTo>
                      <a:lnTo>
                        <a:pt x="24283" y="10129"/>
                      </a:lnTo>
                      <a:lnTo>
                        <a:pt x="20724" y="14061"/>
                      </a:lnTo>
                      <a:lnTo>
                        <a:pt x="16791" y="10502"/>
                      </a:lnTo>
                      <a:lnTo>
                        <a:pt x="19488" y="10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8" name="AutoShape 64"/>
                <p:cNvSpPr>
                  <a:spLocks noChangeArrowheads="1"/>
                </p:cNvSpPr>
                <p:nvPr/>
              </p:nvSpPr>
              <p:spPr bwMode="auto">
                <a:xfrm rot="20989521" flipH="1">
                  <a:off x="1444752" y="2723281"/>
                  <a:ext cx="540527" cy="580604"/>
                </a:xfrm>
                <a:custGeom>
                  <a:avLst/>
                  <a:gdLst>
                    <a:gd name="G0" fmla="+- -186535 0 0"/>
                    <a:gd name="G1" fmla="+- -9356619 0 0"/>
                    <a:gd name="G2" fmla="+- -186535 0 -9356619"/>
                    <a:gd name="G3" fmla="+- 10800 0 0"/>
                    <a:gd name="G4" fmla="+- 0 0 -186535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8699 0 0"/>
                    <a:gd name="G9" fmla="+- 0 0 -9356619"/>
                    <a:gd name="G10" fmla="+- 8699 0 2700"/>
                    <a:gd name="G11" fmla="cos G10 -186535"/>
                    <a:gd name="G12" fmla="sin G10 -186535"/>
                    <a:gd name="G13" fmla="cos 13500 -186535"/>
                    <a:gd name="G14" fmla="sin 13500 -186535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8699 1 2"/>
                    <a:gd name="G20" fmla="+- G19 5400 0"/>
                    <a:gd name="G21" fmla="cos G20 -186535"/>
                    <a:gd name="G22" fmla="sin G20 -186535"/>
                    <a:gd name="G23" fmla="+- G21 10800 0"/>
                    <a:gd name="G24" fmla="+- G12 G23 G22"/>
                    <a:gd name="G25" fmla="+- G22 G23 G11"/>
                    <a:gd name="G26" fmla="cos 10800 -186535"/>
                    <a:gd name="G27" fmla="sin 10800 -186535"/>
                    <a:gd name="G28" fmla="cos 8699 -186535"/>
                    <a:gd name="G29" fmla="sin 8699 -186535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9356619"/>
                    <a:gd name="G36" fmla="sin G34 -9356619"/>
                    <a:gd name="G37" fmla="+/ -9356619 -186535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8699 G39"/>
                    <a:gd name="G43" fmla="sin 8699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3992 w 21600"/>
                    <a:gd name="T5" fmla="*/ 482 h 21600"/>
                    <a:gd name="T6" fmla="*/ 3036 w 21600"/>
                    <a:gd name="T7" fmla="*/ 4901 h 21600"/>
                    <a:gd name="T8" fmla="*/ 13371 w 21600"/>
                    <a:gd name="T9" fmla="*/ 2489 h 21600"/>
                    <a:gd name="T10" fmla="*/ 24283 w 21600"/>
                    <a:gd name="T11" fmla="*/ 10129 h 21600"/>
                    <a:gd name="T12" fmla="*/ 20724 w 21600"/>
                    <a:gd name="T13" fmla="*/ 14061 h 21600"/>
                    <a:gd name="T14" fmla="*/ 16791 w 21600"/>
                    <a:gd name="T15" fmla="*/ 10502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9488" y="10368"/>
                      </a:moveTo>
                      <a:cubicBezTo>
                        <a:pt x="19258" y="5737"/>
                        <a:pt x="15436" y="2101"/>
                        <a:pt x="10800" y="2101"/>
                      </a:cubicBezTo>
                      <a:cubicBezTo>
                        <a:pt x="8081" y="2100"/>
                        <a:pt x="5518" y="3372"/>
                        <a:pt x="3873" y="5537"/>
                      </a:cubicBezTo>
                      <a:lnTo>
                        <a:pt x="2200" y="4265"/>
                      </a:lnTo>
                      <a:cubicBezTo>
                        <a:pt x="4243" y="1578"/>
                        <a:pt x="7424" y="-1"/>
                        <a:pt x="10800" y="0"/>
                      </a:cubicBezTo>
                      <a:cubicBezTo>
                        <a:pt x="16556" y="0"/>
                        <a:pt x="21300" y="4514"/>
                        <a:pt x="21586" y="10263"/>
                      </a:cubicBezTo>
                      <a:lnTo>
                        <a:pt x="24283" y="10129"/>
                      </a:lnTo>
                      <a:lnTo>
                        <a:pt x="20724" y="14061"/>
                      </a:lnTo>
                      <a:lnTo>
                        <a:pt x="16791" y="10502"/>
                      </a:lnTo>
                      <a:lnTo>
                        <a:pt x="19488" y="10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89" name="AutoShape 65"/>
                <p:cNvSpPr>
                  <a:spLocks noChangeArrowheads="1"/>
                </p:cNvSpPr>
                <p:nvPr/>
              </p:nvSpPr>
              <p:spPr bwMode="auto">
                <a:xfrm rot="2183498" flipV="1">
                  <a:off x="1503775" y="5277938"/>
                  <a:ext cx="540527" cy="580604"/>
                </a:xfrm>
                <a:custGeom>
                  <a:avLst/>
                  <a:gdLst>
                    <a:gd name="G0" fmla="+- -186535 0 0"/>
                    <a:gd name="G1" fmla="+- -9356619 0 0"/>
                    <a:gd name="G2" fmla="+- -186535 0 -9356619"/>
                    <a:gd name="G3" fmla="+- 10800 0 0"/>
                    <a:gd name="G4" fmla="+- 0 0 -186535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8699 0 0"/>
                    <a:gd name="G9" fmla="+- 0 0 -9356619"/>
                    <a:gd name="G10" fmla="+- 8699 0 2700"/>
                    <a:gd name="G11" fmla="cos G10 -186535"/>
                    <a:gd name="G12" fmla="sin G10 -186535"/>
                    <a:gd name="G13" fmla="cos 13500 -186535"/>
                    <a:gd name="G14" fmla="sin 13500 -186535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8699 1 2"/>
                    <a:gd name="G20" fmla="+- G19 5400 0"/>
                    <a:gd name="G21" fmla="cos G20 -186535"/>
                    <a:gd name="G22" fmla="sin G20 -186535"/>
                    <a:gd name="G23" fmla="+- G21 10800 0"/>
                    <a:gd name="G24" fmla="+- G12 G23 G22"/>
                    <a:gd name="G25" fmla="+- G22 G23 G11"/>
                    <a:gd name="G26" fmla="cos 10800 -186535"/>
                    <a:gd name="G27" fmla="sin 10800 -186535"/>
                    <a:gd name="G28" fmla="cos 8699 -186535"/>
                    <a:gd name="G29" fmla="sin 8699 -186535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9356619"/>
                    <a:gd name="G36" fmla="sin G34 -9356619"/>
                    <a:gd name="G37" fmla="+/ -9356619 -186535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8699 G39"/>
                    <a:gd name="G43" fmla="sin 8699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13992 w 21600"/>
                    <a:gd name="T5" fmla="*/ 482 h 21600"/>
                    <a:gd name="T6" fmla="*/ 3036 w 21600"/>
                    <a:gd name="T7" fmla="*/ 4901 h 21600"/>
                    <a:gd name="T8" fmla="*/ 13371 w 21600"/>
                    <a:gd name="T9" fmla="*/ 2489 h 21600"/>
                    <a:gd name="T10" fmla="*/ 24283 w 21600"/>
                    <a:gd name="T11" fmla="*/ 10129 h 21600"/>
                    <a:gd name="T12" fmla="*/ 20724 w 21600"/>
                    <a:gd name="T13" fmla="*/ 14061 h 21600"/>
                    <a:gd name="T14" fmla="*/ 16791 w 21600"/>
                    <a:gd name="T15" fmla="*/ 10502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9488" y="10368"/>
                      </a:moveTo>
                      <a:cubicBezTo>
                        <a:pt x="19258" y="5737"/>
                        <a:pt x="15436" y="2101"/>
                        <a:pt x="10800" y="2101"/>
                      </a:cubicBezTo>
                      <a:cubicBezTo>
                        <a:pt x="8081" y="2100"/>
                        <a:pt x="5518" y="3372"/>
                        <a:pt x="3873" y="5537"/>
                      </a:cubicBezTo>
                      <a:lnTo>
                        <a:pt x="2200" y="4265"/>
                      </a:lnTo>
                      <a:cubicBezTo>
                        <a:pt x="4243" y="1578"/>
                        <a:pt x="7424" y="-1"/>
                        <a:pt x="10800" y="0"/>
                      </a:cubicBezTo>
                      <a:cubicBezTo>
                        <a:pt x="16556" y="0"/>
                        <a:pt x="21300" y="4514"/>
                        <a:pt x="21586" y="10263"/>
                      </a:cubicBezTo>
                      <a:lnTo>
                        <a:pt x="24283" y="10129"/>
                      </a:lnTo>
                      <a:lnTo>
                        <a:pt x="20724" y="14061"/>
                      </a:lnTo>
                      <a:lnTo>
                        <a:pt x="16791" y="10502"/>
                      </a:lnTo>
                      <a:lnTo>
                        <a:pt x="19488" y="10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b="1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79" name="Text Box 55"/>
              <p:cNvSpPr txBox="1">
                <a:spLocks noChangeArrowheads="1"/>
              </p:cNvSpPr>
              <p:nvPr/>
            </p:nvSpPr>
            <p:spPr bwMode="auto">
              <a:xfrm>
                <a:off x="5757627" y="4271499"/>
                <a:ext cx="3912433" cy="503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cs typeface="Arial" pitchFamily="34" charset="0"/>
                  </a:rPr>
                  <a:t>recovery/recompression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8475481" y="3384933"/>
              <a:ext cx="995491" cy="329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injector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8475480" y="1770054"/>
              <a:ext cx="860579" cy="310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dump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64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575"/>
            <a:ext cx="9144000" cy="685800"/>
          </a:xfrm>
        </p:spPr>
        <p:txBody>
          <a:bodyPr/>
          <a:lstStyle/>
          <a:p>
            <a:r>
              <a:rPr lang="en-US" sz="3600" dirty="0" smtClean="0"/>
              <a:t>Cooling Test Facility</a:t>
            </a:r>
            <a:endParaRPr lang="en-US" sz="36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-741" y="1529690"/>
            <a:ext cx="9067800" cy="2018373"/>
            <a:chOff x="-741" y="1529690"/>
            <a:chExt cx="9067800" cy="201837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814"/>
            <a:stretch/>
          </p:blipFill>
          <p:spPr bwMode="auto">
            <a:xfrm>
              <a:off x="-741" y="1529690"/>
              <a:ext cx="9067800" cy="2018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5400000">
              <a:off x="4628118" y="1103544"/>
              <a:ext cx="142898" cy="1192666"/>
              <a:chOff x="10136" y="10884"/>
              <a:chExt cx="184" cy="896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26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21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16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11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"/>
            <p:cNvGrpSpPr>
              <a:grpSpLocks/>
            </p:cNvGrpSpPr>
            <p:nvPr/>
          </p:nvGrpSpPr>
          <p:grpSpPr bwMode="auto">
            <a:xfrm rot="5400000">
              <a:off x="6123543" y="1098496"/>
              <a:ext cx="142898" cy="1192666"/>
              <a:chOff x="10136" y="10884"/>
              <a:chExt cx="184" cy="896"/>
            </a:xfrm>
          </p:grpSpPr>
          <p:grpSp>
            <p:nvGrpSpPr>
              <p:cNvPr id="32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52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47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42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37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3"/>
            <p:cNvGrpSpPr>
              <a:grpSpLocks/>
            </p:cNvGrpSpPr>
            <p:nvPr/>
          </p:nvGrpSpPr>
          <p:grpSpPr bwMode="auto">
            <a:xfrm rot="5400000">
              <a:off x="3123168" y="1093448"/>
              <a:ext cx="142898" cy="1192666"/>
              <a:chOff x="10136" y="10884"/>
              <a:chExt cx="184" cy="896"/>
            </a:xfrm>
          </p:grpSpPr>
          <p:grpSp>
            <p:nvGrpSpPr>
              <p:cNvPr id="58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78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73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68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63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107518" y="1081088"/>
            <a:ext cx="9036482" cy="2719387"/>
            <a:chOff x="63551" y="2614613"/>
            <a:chExt cx="9036482" cy="2719387"/>
          </a:xfrm>
        </p:grpSpPr>
        <p:grpSp>
          <p:nvGrpSpPr>
            <p:cNvPr id="164" name="Group 163"/>
            <p:cNvGrpSpPr/>
            <p:nvPr/>
          </p:nvGrpSpPr>
          <p:grpSpPr>
            <a:xfrm>
              <a:off x="63551" y="2614613"/>
              <a:ext cx="9036482" cy="2366962"/>
              <a:chOff x="180975" y="3548063"/>
              <a:chExt cx="8905920" cy="2269297"/>
            </a:xfrm>
          </p:grpSpPr>
          <p:pic>
            <p:nvPicPr>
              <p:cNvPr id="110" name="Picture 109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75" y="3548063"/>
                <a:ext cx="8905920" cy="22692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4" name="Group 3"/>
              <p:cNvGrpSpPr>
                <a:grpSpLocks/>
              </p:cNvGrpSpPr>
              <p:nvPr/>
            </p:nvGrpSpPr>
            <p:grpSpPr bwMode="auto">
              <a:xfrm rot="5400000">
                <a:off x="3180536" y="3513369"/>
                <a:ext cx="142898" cy="1192666"/>
                <a:chOff x="10136" y="10884"/>
                <a:chExt cx="184" cy="896"/>
              </a:xfrm>
            </p:grpSpPr>
            <p:grpSp>
              <p:nvGrpSpPr>
                <p:cNvPr id="85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0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0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9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9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3"/>
              <p:cNvGrpSpPr>
                <a:grpSpLocks/>
              </p:cNvGrpSpPr>
              <p:nvPr/>
            </p:nvGrpSpPr>
            <p:grpSpPr bwMode="auto">
              <a:xfrm rot="5400000">
                <a:off x="4618811" y="3513369"/>
                <a:ext cx="142898" cy="1192666"/>
                <a:chOff x="10136" y="10884"/>
                <a:chExt cx="184" cy="896"/>
              </a:xfrm>
            </p:grpSpPr>
            <p:grpSp>
              <p:nvGrpSpPr>
                <p:cNvPr id="112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32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2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12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11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3"/>
              <p:cNvGrpSpPr>
                <a:grpSpLocks/>
              </p:cNvGrpSpPr>
              <p:nvPr/>
            </p:nvGrpSpPr>
            <p:grpSpPr bwMode="auto">
              <a:xfrm rot="5400000">
                <a:off x="6057086" y="3522894"/>
                <a:ext cx="142898" cy="1192666"/>
                <a:chOff x="10136" y="10884"/>
                <a:chExt cx="184" cy="896"/>
              </a:xfrm>
            </p:grpSpPr>
            <p:grpSp>
              <p:nvGrpSpPr>
                <p:cNvPr id="138" name="Group 4"/>
                <p:cNvGrpSpPr>
                  <a:grpSpLocks/>
                </p:cNvGrpSpPr>
                <p:nvPr/>
              </p:nvGrpSpPr>
              <p:grpSpPr bwMode="auto">
                <a:xfrm>
                  <a:off x="10160" y="10956"/>
                  <a:ext cx="123" cy="127"/>
                  <a:chOff x="11512" y="10648"/>
                  <a:chExt cx="123" cy="99"/>
                </a:xfrm>
              </p:grpSpPr>
              <p:sp>
                <p:nvSpPr>
                  <p:cNvPr id="15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10"/>
                <p:cNvGrpSpPr>
                  <a:grpSpLocks/>
                </p:cNvGrpSpPr>
                <p:nvPr/>
              </p:nvGrpSpPr>
              <p:grpSpPr bwMode="auto">
                <a:xfrm>
                  <a:off x="10160" y="11161"/>
                  <a:ext cx="123" cy="127"/>
                  <a:chOff x="11512" y="10648"/>
                  <a:chExt cx="123" cy="99"/>
                </a:xfrm>
              </p:grpSpPr>
              <p:sp>
                <p:nvSpPr>
                  <p:cNvPr id="15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0" name="Group 16"/>
                <p:cNvGrpSpPr>
                  <a:grpSpLocks/>
                </p:cNvGrpSpPr>
                <p:nvPr/>
              </p:nvGrpSpPr>
              <p:grpSpPr bwMode="auto">
                <a:xfrm>
                  <a:off x="10160" y="11366"/>
                  <a:ext cx="123" cy="127"/>
                  <a:chOff x="11512" y="10648"/>
                  <a:chExt cx="123" cy="99"/>
                </a:xfrm>
              </p:grpSpPr>
              <p:sp>
                <p:nvSpPr>
                  <p:cNvPr id="14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Group 22"/>
                <p:cNvGrpSpPr>
                  <a:grpSpLocks/>
                </p:cNvGrpSpPr>
                <p:nvPr/>
              </p:nvGrpSpPr>
              <p:grpSpPr bwMode="auto">
                <a:xfrm>
                  <a:off x="10160" y="11572"/>
                  <a:ext cx="123" cy="127"/>
                  <a:chOff x="11512" y="10648"/>
                  <a:chExt cx="123" cy="99"/>
                </a:xfrm>
              </p:grpSpPr>
              <p:sp>
                <p:nvSpPr>
                  <p:cNvPr id="14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4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68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688"/>
                    <a:ext cx="123" cy="1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0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1512" y="10729"/>
                    <a:ext cx="12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2" name="AutoShape 28"/>
                <p:cNvSpPr>
                  <a:spLocks noChangeArrowheads="1"/>
                </p:cNvSpPr>
                <p:nvPr/>
              </p:nvSpPr>
              <p:spPr bwMode="auto">
                <a:xfrm>
                  <a:off x="10136" y="10884"/>
                  <a:ext cx="184" cy="896"/>
                </a:xfrm>
                <a:prstGeom prst="roundRect">
                  <a:avLst>
                    <a:gd name="adj" fmla="val 32065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Rectangle 164"/>
            <p:cNvSpPr/>
            <p:nvPr/>
          </p:nvSpPr>
          <p:spPr bwMode="auto">
            <a:xfrm>
              <a:off x="781535" y="4981575"/>
              <a:ext cx="1543050" cy="3524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295275" y="421957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Determine lifetime of a bunch in the circulator ring.</a:t>
            </a:r>
          </a:p>
          <a:p>
            <a:pPr marL="457200" indent="-457200">
              <a:buAutoNum type="arabicParenR"/>
            </a:pPr>
            <a:r>
              <a:rPr lang="en-US" dirty="0" smtClean="0"/>
              <a:t>Examine feasability of magnetized electron gun.</a:t>
            </a:r>
          </a:p>
          <a:p>
            <a:pPr marL="457200" indent="-457200">
              <a:buAutoNum type="arabicParenR"/>
            </a:pPr>
            <a:r>
              <a:rPr lang="en-US" dirty="0" smtClean="0"/>
              <a:t>Test fast kickers, currently under development.</a:t>
            </a:r>
          </a:p>
          <a:p>
            <a:pPr marL="457200" indent="-457200">
              <a:buAutoNum type="arabicParenR"/>
            </a:pPr>
            <a:r>
              <a:rPr lang="en-US" dirty="0" smtClean="0"/>
              <a:t>Beam dynamics of an ERL with recirculation.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457200" y="3476625"/>
            <a:ext cx="820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Jefferson Lab Free Electron Laser Facility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6825" y="3476625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of Recovered Energy Circulation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0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Electron-Ion Collider (EIC) at JLab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785"/>
            <a:ext cx="9144000" cy="5599084"/>
          </a:xfrm>
        </p:spPr>
        <p:txBody>
          <a:bodyPr/>
          <a:lstStyle/>
          <a:p>
            <a:pPr marL="230188" indent="-230188" eaLnBrk="1" hangingPunct="1"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Over the decade, </a:t>
            </a:r>
            <a:r>
              <a:rPr lang="en-US" sz="2200" b="0" dirty="0" err="1" smtClean="0">
                <a:solidFill>
                  <a:schemeClr val="tx1"/>
                </a:solidFill>
                <a:cs typeface="Arial" pitchFamily="34" charset="0"/>
              </a:rPr>
              <a:t>JLab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 has been developing a conceptual design of an EIC as its future science program beyond 12 </a:t>
            </a:r>
            <a:r>
              <a:rPr lang="en-US" sz="2200" b="0" dirty="0" err="1" smtClean="0">
                <a:solidFill>
                  <a:schemeClr val="tx1"/>
                </a:solidFill>
                <a:cs typeface="Arial" pitchFamily="34" charset="0"/>
              </a:rPr>
              <a:t>GeV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 CEBAF upgrade</a:t>
            </a:r>
          </a:p>
          <a:p>
            <a:pPr marL="230188" indent="-230188" eaLnBrk="1" hangingPunct="1">
              <a:defRPr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30188" indent="-230188" eaLnBrk="1" hangingPunct="1"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The future science program, as NSAC LRP articulates, drives the EIC design, focusing on:</a:t>
            </a:r>
          </a:p>
          <a:p>
            <a:pPr marL="914400" lvl="2" indent="-230188" eaLnBrk="1" hangingPunct="1"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High luminosity (above 10</a:t>
            </a:r>
            <a:r>
              <a:rPr lang="en-US" sz="1800" b="0" baseline="30000" dirty="0" smtClean="0">
                <a:solidFill>
                  <a:schemeClr val="tx1"/>
                </a:solidFill>
                <a:cs typeface="Arial" pitchFamily="34" charset="0"/>
              </a:rPr>
              <a:t>33</a:t>
            </a: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  <a:cs typeface="Arial" pitchFamily="34" charset="0"/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s</a:t>
            </a:r>
            <a:r>
              <a:rPr lang="en-US" sz="1800" b="0" baseline="30000" dirty="0" smtClean="0">
                <a:solidFill>
                  <a:schemeClr val="tx1"/>
                </a:solidFill>
                <a:cs typeface="Arial" pitchFamily="34" charset="0"/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) per detector over multiple detectors </a:t>
            </a:r>
          </a:p>
          <a:p>
            <a:pPr marL="914400" lvl="2" indent="-230188" eaLnBrk="1" hangingPunct="1"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High polarization (&gt;80%) for electrons and (&gt;70%) for light ions </a:t>
            </a:r>
          </a:p>
          <a:p>
            <a:pPr marL="630238" lvl="1" indent="-230188" eaLnBrk="1" hangingPunct="1">
              <a:buFontTx/>
              <a:buNone/>
              <a:defRPr/>
            </a:pPr>
            <a:endParaRPr lang="en-US" sz="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30188" indent="-230188" eaLnBrk="1" hangingPunct="1"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Presently, we focus on a </a:t>
            </a:r>
            <a:r>
              <a:rPr lang="en-US" sz="2200" i="1" dirty="0" smtClean="0">
                <a:solidFill>
                  <a:srgbClr val="FF0000"/>
                </a:solidFill>
                <a:cs typeface="Arial" pitchFamily="34" charset="0"/>
              </a:rPr>
              <a:t>M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edium-energy </a:t>
            </a:r>
            <a:r>
              <a:rPr lang="en-US" sz="2200" i="1" dirty="0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lectron-</a:t>
            </a:r>
            <a:r>
              <a:rPr lang="en-US" sz="2200" i="1" dirty="0" smtClean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on </a:t>
            </a:r>
            <a:r>
              <a:rPr lang="en-US" sz="2200" i="1" dirty="0" smtClean="0">
                <a:solidFill>
                  <a:srgbClr val="FF0000"/>
                </a:solidFill>
                <a:cs typeface="Arial" pitchFamily="34" charset="0"/>
              </a:rPr>
              <a:t>C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ollider (MEIC) as an immediate goal, as the best compromise between science, technology and project cost</a:t>
            </a:r>
          </a:p>
          <a:p>
            <a:pPr marL="230188" indent="-230188" eaLnBrk="1" hangingPunct="1">
              <a:buNone/>
              <a:defRPr/>
            </a:pPr>
            <a:endParaRPr lang="en-US" sz="8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30188" indent="-230188" eaLnBrk="1" hangingPunct="1"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We maintained a well defined path for future upgrade to higher energies  and high luminosity</a:t>
            </a:r>
          </a:p>
          <a:p>
            <a:pPr marL="230188" indent="-230188" eaLnBrk="1" hangingPunct="1">
              <a:defRPr/>
            </a:pPr>
            <a:endParaRPr lang="en-US" sz="8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30188" indent="-230188" eaLnBrk="1" hangingPunct="1">
              <a:defRPr/>
            </a:pP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2200" b="0" dirty="0" err="1" smtClean="0">
                <a:solidFill>
                  <a:schemeClr val="tx1"/>
                </a:solidFill>
                <a:cs typeface="Arial" pitchFamily="34" charset="0"/>
              </a:rPr>
              <a:t>JLab</a:t>
            </a:r>
            <a:r>
              <a:rPr lang="en-US" sz="2200" b="0" dirty="0" smtClean="0">
                <a:solidFill>
                  <a:schemeClr val="tx1"/>
                </a:solidFill>
                <a:cs typeface="Arial" pitchFamily="34" charset="0"/>
              </a:rPr>
              <a:t> EIC machine design is based on </a:t>
            </a:r>
          </a:p>
          <a:p>
            <a:pPr marL="914400" lvl="1" indent="-230188" eaLnBrk="1" hangingPunct="1"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CEBAF as full-energy electron injector</a:t>
            </a:r>
          </a:p>
          <a:p>
            <a:pPr marL="914400" lvl="1" indent="-230188" eaLnBrk="1" hangingPunct="1">
              <a:defRPr/>
            </a:pPr>
            <a:r>
              <a:rPr lang="en-US" sz="1800" b="0" dirty="0" smtClean="0">
                <a:solidFill>
                  <a:schemeClr val="tx1"/>
                </a:solidFill>
                <a:cs typeface="Arial" pitchFamily="34" charset="0"/>
              </a:rPr>
              <a:t>A new ion complex and collider rings optimized for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25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92075" y="860425"/>
            <a:ext cx="8951913" cy="5441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Close and frequent collaboration with our nuclear physics colleagues regarding the machine, interaction region and detector requirements have taken place. This has led to agreed-upon baseline parameters: </a:t>
            </a:r>
          </a:p>
          <a:p>
            <a:pPr marL="630238" lvl="1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Energy range: 3 to 11 GeV electrons, 20 to 100 GeV protons </a:t>
            </a:r>
          </a:p>
          <a:p>
            <a:pPr marL="630238" lvl="1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Luminosity around 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34</a:t>
            </a:r>
            <a:r>
              <a:rPr lang="en-US" sz="1800" b="0" dirty="0" smtClean="0">
                <a:solidFill>
                  <a:schemeClr val="tx1"/>
                </a:solidFill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</a:rPr>
              <a:t> s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</a:rPr>
              <a:t> (e-nucleon) per interaction point</a:t>
            </a:r>
          </a:p>
          <a:p>
            <a:pPr marL="630238" lvl="1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Longitudinally polarized </a:t>
            </a:r>
            <a:r>
              <a:rPr lang="en-US" sz="1800" b="0" dirty="0" smtClean="0">
                <a:solidFill>
                  <a:schemeClr val="tx1"/>
                </a:solidFill>
                <a:cs typeface="Arial" charset="0"/>
              </a:rPr>
              <a:t>(~80%) </a:t>
            </a:r>
            <a:r>
              <a:rPr lang="en-US" sz="1800" b="0" dirty="0" smtClean="0">
                <a:solidFill>
                  <a:schemeClr val="tx1"/>
                </a:solidFill>
              </a:rPr>
              <a:t>electrons, longitudinally or transversely polarized </a:t>
            </a:r>
            <a:r>
              <a:rPr lang="en-US" sz="1800" b="0" dirty="0" smtClean="0">
                <a:solidFill>
                  <a:schemeClr val="tx1"/>
                </a:solidFill>
                <a:cs typeface="Arial" charset="0"/>
              </a:rPr>
              <a:t>(&gt;70%) </a:t>
            </a:r>
            <a:r>
              <a:rPr lang="en-US" sz="1800" b="0" dirty="0" smtClean="0">
                <a:solidFill>
                  <a:schemeClr val="tx1"/>
                </a:solidFill>
              </a:rPr>
              <a:t>protons and deuterons</a:t>
            </a:r>
          </a:p>
          <a:p>
            <a:pPr marL="230188" indent="-230188" eaLnBrk="1" hangingPunct="1"/>
            <a:endParaRPr lang="en-US" sz="1400" b="0" dirty="0" smtClean="0">
              <a:solidFill>
                <a:schemeClr val="tx1"/>
              </a:solidFill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Ring layouts for MEIC have been developed, which include two interaction regions, one full acceptance, one high luminosity. </a:t>
            </a:r>
          </a:p>
          <a:p>
            <a:pPr marL="0" indent="0" eaLnBrk="1" hangingPunct="1">
              <a:buNone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Chromatic compensation for the baseline parameters has been achieved in the design. Significant progress has been made with determining and optimizing the dynamic aperture. </a:t>
            </a:r>
          </a:p>
          <a:p>
            <a:pPr marL="230188" indent="-230188" eaLnBrk="1" hangingPunct="1"/>
            <a:endParaRPr lang="en-US" sz="1800" b="0" dirty="0">
              <a:solidFill>
                <a:schemeClr val="tx1"/>
              </a:solidFill>
            </a:endParaRPr>
          </a:p>
          <a:p>
            <a:pPr marL="230188" indent="-230188" eaLnBrk="1" hangingPunct="1"/>
            <a:r>
              <a:rPr lang="en-US" sz="1800" b="0" dirty="0" smtClean="0">
                <a:solidFill>
                  <a:schemeClr val="tx1"/>
                </a:solidFill>
              </a:rPr>
              <a:t>Designs for staged Electron cooling have been developed and will be tested using the Jefferson Lab FEL.</a:t>
            </a:r>
          </a:p>
          <a:p>
            <a:pPr marL="0" indent="0" eaLnBrk="1" hangingPunct="1">
              <a:buNone/>
            </a:pPr>
            <a:endParaRPr lang="en-US" sz="1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25"/>
          </a:xfrm>
        </p:spPr>
        <p:txBody>
          <a:bodyPr/>
          <a:lstStyle/>
          <a:p>
            <a:pPr eaLnBrk="1" hangingPunct="1"/>
            <a:r>
              <a:rPr lang="en-US" smtClean="0"/>
              <a:t>JLab EIC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3" y="784225"/>
            <a:ext cx="8893175" cy="5327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A. </a:t>
            </a:r>
            <a:r>
              <a:rPr lang="en-US" sz="1800" b="0" dirty="0" err="1" smtClean="0">
                <a:solidFill>
                  <a:schemeClr val="tx1"/>
                </a:solidFill>
              </a:rPr>
              <a:t>Accardi</a:t>
            </a:r>
            <a:r>
              <a:rPr lang="en-US" sz="1800" b="0" dirty="0" smtClean="0">
                <a:solidFill>
                  <a:schemeClr val="tx1"/>
                </a:solidFill>
              </a:rPr>
              <a:t>, S. Ahmed, A. </a:t>
            </a:r>
            <a:r>
              <a:rPr lang="en-US" sz="1800" b="0" dirty="0" err="1" smtClean="0">
                <a:solidFill>
                  <a:schemeClr val="tx1"/>
                </a:solidFill>
              </a:rPr>
              <a:t>Bogacz</a:t>
            </a:r>
            <a:r>
              <a:rPr lang="en-US" sz="1800" b="0" dirty="0" smtClean="0">
                <a:solidFill>
                  <a:schemeClr val="tx1"/>
                </a:solidFill>
              </a:rPr>
              <a:t>, P. </a:t>
            </a:r>
            <a:r>
              <a:rPr lang="en-US" sz="1800" b="0" dirty="0" err="1" smtClean="0">
                <a:solidFill>
                  <a:schemeClr val="tx1"/>
                </a:solidFill>
              </a:rPr>
              <a:t>Chevtsov</a:t>
            </a:r>
            <a:r>
              <a:rPr lang="en-US" sz="1800" b="0" dirty="0" smtClean="0">
                <a:solidFill>
                  <a:schemeClr val="tx1"/>
                </a:solidFill>
              </a:rPr>
              <a:t>, </a:t>
            </a:r>
            <a:r>
              <a:rPr lang="en-US" sz="1800" b="0" dirty="0" err="1" smtClean="0">
                <a:solidFill>
                  <a:schemeClr val="tx1"/>
                </a:solidFill>
              </a:rPr>
              <a:t>Ya</a:t>
            </a:r>
            <a:r>
              <a:rPr lang="en-US" sz="1800" b="0" dirty="0" smtClean="0">
                <a:solidFill>
                  <a:schemeClr val="tx1"/>
                </a:solidFill>
              </a:rPr>
              <a:t>. Derbenev, D. Douglas, R. </a:t>
            </a:r>
            <a:r>
              <a:rPr lang="en-US" sz="1800" b="0" dirty="0" err="1" smtClean="0">
                <a:solidFill>
                  <a:schemeClr val="tx1"/>
                </a:solidFill>
              </a:rPr>
              <a:t>Ent</a:t>
            </a:r>
            <a:r>
              <a:rPr lang="en-US" sz="1800" b="0" dirty="0" smtClean="0">
                <a:solidFill>
                  <a:schemeClr val="tx1"/>
                </a:solidFill>
              </a:rPr>
              <a:t>, V. </a:t>
            </a:r>
            <a:r>
              <a:rPr lang="en-US" sz="1800" b="0" dirty="0" err="1" smtClean="0">
                <a:solidFill>
                  <a:schemeClr val="tx1"/>
                </a:solidFill>
              </a:rPr>
              <a:t>Guzey</a:t>
            </a:r>
            <a:r>
              <a:rPr lang="en-US" sz="1800" b="0" dirty="0" smtClean="0">
                <a:solidFill>
                  <a:schemeClr val="tx1"/>
                </a:solidFill>
              </a:rPr>
              <a:t>, T. Horn, A. Hutton, C. Hyde, G. Krafft, R. Li, F. Lin, F. </a:t>
            </a:r>
            <a:r>
              <a:rPr lang="en-US" sz="1800" b="0" dirty="0" err="1" smtClean="0">
                <a:solidFill>
                  <a:schemeClr val="tx1"/>
                </a:solidFill>
              </a:rPr>
              <a:t>Marhauser</a:t>
            </a:r>
            <a:r>
              <a:rPr lang="en-US" sz="1800" b="0" dirty="0" smtClean="0">
                <a:solidFill>
                  <a:schemeClr val="tx1"/>
                </a:solidFill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</a:rPr>
              <a:t>McKeown</a:t>
            </a:r>
            <a:r>
              <a:rPr lang="en-US" sz="1800" b="0" dirty="0" smtClean="0">
                <a:solidFill>
                  <a:schemeClr val="tx1"/>
                </a:solidFill>
              </a:rPr>
              <a:t> ,V. </a:t>
            </a:r>
            <a:r>
              <a:rPr lang="en-US" sz="1800" b="0" dirty="0" err="1" smtClean="0">
                <a:solidFill>
                  <a:schemeClr val="tx1"/>
                </a:solidFill>
              </a:rPr>
              <a:t>Morozov</a:t>
            </a:r>
            <a:r>
              <a:rPr lang="en-US" sz="1800" b="0" dirty="0" smtClean="0">
                <a:solidFill>
                  <a:schemeClr val="tx1"/>
                </a:solidFill>
              </a:rPr>
              <a:t>, P. Nadel-Turonski, E. Nissen, F. </a:t>
            </a:r>
            <a:r>
              <a:rPr lang="en-US" sz="1800" b="0" dirty="0" err="1" smtClean="0">
                <a:solidFill>
                  <a:schemeClr val="tx1"/>
                </a:solidFill>
              </a:rPr>
              <a:t>Pilat</a:t>
            </a:r>
            <a:r>
              <a:rPr lang="en-US" sz="1800" b="0" dirty="0" smtClean="0">
                <a:solidFill>
                  <a:schemeClr val="tx1"/>
                </a:solidFill>
              </a:rPr>
              <a:t>, A. </a:t>
            </a:r>
            <a:r>
              <a:rPr lang="en-US" sz="1800" b="0" dirty="0" err="1" smtClean="0">
                <a:solidFill>
                  <a:schemeClr val="tx1"/>
                </a:solidFill>
              </a:rPr>
              <a:t>Prokudin</a:t>
            </a:r>
            <a:r>
              <a:rPr lang="en-US" sz="1800" b="0" dirty="0" smtClean="0">
                <a:solidFill>
                  <a:schemeClr val="tx1"/>
                </a:solidFill>
              </a:rPr>
              <a:t>, R. </a:t>
            </a:r>
            <a:r>
              <a:rPr lang="en-US" sz="1800" b="0" dirty="0" err="1" smtClean="0">
                <a:solidFill>
                  <a:schemeClr val="tx1"/>
                </a:solidFill>
              </a:rPr>
              <a:t>Rimmer</a:t>
            </a:r>
            <a:r>
              <a:rPr lang="en-US" sz="1800" b="0" dirty="0" smtClean="0">
                <a:solidFill>
                  <a:schemeClr val="tx1"/>
                </a:solidFill>
              </a:rPr>
              <a:t>, T. </a:t>
            </a:r>
            <a:r>
              <a:rPr lang="en-US" sz="1800" b="0" dirty="0" err="1" smtClean="0">
                <a:solidFill>
                  <a:schemeClr val="tx1"/>
                </a:solidFill>
              </a:rPr>
              <a:t>Satogata</a:t>
            </a:r>
            <a:r>
              <a:rPr lang="en-US" sz="1800" b="0" dirty="0" smtClean="0">
                <a:solidFill>
                  <a:schemeClr val="tx1"/>
                </a:solidFill>
              </a:rPr>
              <a:t>, M. Spata, C. Tennat, B. </a:t>
            </a:r>
            <a:r>
              <a:rPr lang="en-US" sz="1800" b="0" dirty="0" err="1" smtClean="0">
                <a:solidFill>
                  <a:schemeClr val="tx1"/>
                </a:solidFill>
              </a:rPr>
              <a:t>Terzić</a:t>
            </a:r>
            <a:r>
              <a:rPr lang="en-US" sz="1800" b="0" dirty="0" smtClean="0">
                <a:solidFill>
                  <a:schemeClr val="tx1"/>
                </a:solidFill>
              </a:rPr>
              <a:t>, H. Wang, C. Weiss,  B. </a:t>
            </a:r>
            <a:r>
              <a:rPr lang="en-US" sz="1800" b="0" dirty="0" err="1" smtClean="0">
                <a:solidFill>
                  <a:schemeClr val="tx1"/>
                </a:solidFill>
              </a:rPr>
              <a:t>Yunn</a:t>
            </a:r>
            <a:r>
              <a:rPr lang="en-US" sz="1800" b="0" dirty="0" smtClean="0">
                <a:solidFill>
                  <a:schemeClr val="tx1"/>
                </a:solidFill>
              </a:rPr>
              <a:t>, Y. Zhang  ---  Thomas Jefferson National Accelerator Facility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J. </a:t>
            </a:r>
            <a:r>
              <a:rPr lang="en-US" sz="1800" b="0" dirty="0" err="1" smtClean="0">
                <a:solidFill>
                  <a:schemeClr val="tx1"/>
                </a:solidFill>
              </a:rPr>
              <a:t>Delayen</a:t>
            </a:r>
            <a:r>
              <a:rPr lang="en-US" sz="1800" b="0" dirty="0" smtClean="0">
                <a:solidFill>
                  <a:schemeClr val="tx1"/>
                </a:solidFill>
              </a:rPr>
              <a:t>, S. </a:t>
            </a:r>
            <a:r>
              <a:rPr lang="en-US" sz="1800" b="0" dirty="0" err="1" smtClean="0">
                <a:solidFill>
                  <a:schemeClr val="tx1"/>
                </a:solidFill>
              </a:rPr>
              <a:t>DeSilva</a:t>
            </a:r>
            <a:r>
              <a:rPr lang="en-US" sz="1800" b="0" dirty="0" smtClean="0">
                <a:solidFill>
                  <a:schemeClr val="tx1"/>
                </a:solidFill>
              </a:rPr>
              <a:t>, H. </a:t>
            </a:r>
            <a:r>
              <a:rPr lang="en-US" sz="1800" b="0" dirty="0" err="1" smtClean="0">
                <a:solidFill>
                  <a:schemeClr val="tx1"/>
                </a:solidFill>
              </a:rPr>
              <a:t>Sayed</a:t>
            </a:r>
            <a:r>
              <a:rPr lang="en-US" sz="1800" b="0" dirty="0" smtClean="0">
                <a:solidFill>
                  <a:schemeClr val="tx1"/>
                </a:solidFill>
              </a:rPr>
              <a:t>,    --  Old Dominion University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M. Sullivan,   --  Stanford Linear Accelerator Laboratory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S. </a:t>
            </a:r>
            <a:r>
              <a:rPr lang="en-US" sz="1800" b="0" dirty="0" err="1" smtClean="0">
                <a:solidFill>
                  <a:schemeClr val="tx1"/>
                </a:solidFill>
              </a:rPr>
              <a:t>Manikonda</a:t>
            </a:r>
            <a:r>
              <a:rPr lang="en-US" sz="1800" b="0" dirty="0" smtClean="0">
                <a:solidFill>
                  <a:schemeClr val="tx1"/>
                </a:solidFill>
              </a:rPr>
              <a:t>, P. </a:t>
            </a:r>
            <a:r>
              <a:rPr lang="en-US" sz="1800" b="0" dirty="0" err="1" smtClean="0">
                <a:solidFill>
                  <a:schemeClr val="tx1"/>
                </a:solidFill>
              </a:rPr>
              <a:t>Ostroumov</a:t>
            </a:r>
            <a:r>
              <a:rPr lang="en-US" sz="1800" b="0" dirty="0" smtClean="0">
                <a:solidFill>
                  <a:schemeClr val="tx1"/>
                </a:solidFill>
              </a:rPr>
              <a:t>,    -- Argonne National Laboratory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S. </a:t>
            </a:r>
            <a:r>
              <a:rPr lang="en-US" sz="1800" b="0" dirty="0" err="1" smtClean="0">
                <a:solidFill>
                  <a:schemeClr val="tx1"/>
                </a:solidFill>
              </a:rPr>
              <a:t>Abeyratne</a:t>
            </a:r>
            <a:r>
              <a:rPr lang="en-US" sz="1800" b="0" dirty="0" smtClean="0">
                <a:solidFill>
                  <a:schemeClr val="tx1"/>
                </a:solidFill>
              </a:rPr>
              <a:t>, B. Erdelyi,   -- Northern Illinois University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V. </a:t>
            </a:r>
            <a:r>
              <a:rPr lang="en-US" sz="1800" b="0" dirty="0" err="1" smtClean="0">
                <a:solidFill>
                  <a:schemeClr val="tx1"/>
                </a:solidFill>
              </a:rPr>
              <a:t>Dudnikov</a:t>
            </a:r>
            <a:r>
              <a:rPr lang="en-US" sz="1800" b="0" dirty="0" smtClean="0">
                <a:solidFill>
                  <a:schemeClr val="tx1"/>
                </a:solidFill>
              </a:rPr>
              <a:t>, R. Johnson,  -- </a:t>
            </a:r>
            <a:r>
              <a:rPr lang="en-US" sz="1800" b="0" dirty="0" err="1" smtClean="0">
                <a:solidFill>
                  <a:schemeClr val="tx1"/>
                </a:solidFill>
              </a:rPr>
              <a:t>Muons</a:t>
            </a:r>
            <a:r>
              <a:rPr lang="en-US" sz="1800" b="0" dirty="0" smtClean="0">
                <a:solidFill>
                  <a:schemeClr val="tx1"/>
                </a:solidFill>
              </a:rPr>
              <a:t>, Inc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A. Kondratenko,   -- STL “Zaryad”, Novosibirsk, Russian Federation</a:t>
            </a:r>
          </a:p>
          <a:p>
            <a:pPr eaLnBrk="1" hangingPunct="1">
              <a:buFontTx/>
              <a:buNone/>
              <a:defRPr/>
            </a:pPr>
            <a:r>
              <a:rPr lang="en-US" sz="1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Y. Kim    --  Idaho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788" y="860425"/>
            <a:ext cx="18669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53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MEIC Layout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 bwMode="auto">
          <a:xfrm>
            <a:off x="76200" y="5216525"/>
            <a:ext cx="5457825" cy="1082675"/>
          </a:xfrm>
          <a:solidFill>
            <a:srgbClr val="FFFF0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indent="-174625" eaLnBrk="1" hangingPunct="1"/>
            <a:r>
              <a:rPr lang="en-US" sz="1400" dirty="0" smtClean="0"/>
              <a:t>Vertical stacking for identical ring circumferences</a:t>
            </a:r>
          </a:p>
          <a:p>
            <a:pPr marL="174625" indent="-174625" eaLnBrk="1" hangingPunct="1"/>
            <a:r>
              <a:rPr lang="en-US" sz="1400" dirty="0" smtClean="0"/>
              <a:t>Horizontal crab crossing at IPs</a:t>
            </a:r>
          </a:p>
          <a:p>
            <a:pPr marL="174625" indent="-174625" eaLnBrk="1" hangingPunct="1"/>
            <a:r>
              <a:rPr lang="en-US" sz="1400" dirty="0" smtClean="0"/>
              <a:t>Ion beams execute vertical excursion to the plane of the electron orbit for enabling a horizontal crossing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984875" y="5405438"/>
            <a:ext cx="3130550" cy="8905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/>
          <a:lstStyle/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>
                <a:solidFill>
                  <a:srgbClr val="3333CC"/>
                </a:solidFill>
                <a:latin typeface="+mn-lt"/>
              </a:rPr>
              <a:t>Ring circumference: 1340 m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>
                <a:solidFill>
                  <a:srgbClr val="3333CC"/>
                </a:solidFill>
                <a:latin typeface="+mn-lt"/>
              </a:rPr>
              <a:t>Maximum ring separation: 4 m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b="1" kern="0" dirty="0">
                <a:solidFill>
                  <a:srgbClr val="3333CC"/>
                </a:solidFill>
                <a:latin typeface="+mn-lt"/>
              </a:rPr>
              <a:t>Figure-8 crossing angle: 60 deg.</a:t>
            </a:r>
          </a:p>
        </p:txBody>
      </p:sp>
      <p:sp>
        <p:nvSpPr>
          <p:cNvPr id="33852" name="Content Placeholder 2"/>
          <p:cNvSpPr>
            <a:spLocks/>
          </p:cNvSpPr>
          <p:nvPr/>
        </p:nvSpPr>
        <p:spPr bwMode="auto">
          <a:xfrm>
            <a:off x="5651292" y="657226"/>
            <a:ext cx="3483183" cy="28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Interaction point locations: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n-lt"/>
              </a:rPr>
              <a:t>Downstream ends of the electron straight sections to reduce synchrotron radiation background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n-lt"/>
              </a:rPr>
              <a:t>Upstream ends of the ion straight sections to reduce residual gas scattering background</a:t>
            </a:r>
          </a:p>
        </p:txBody>
      </p:sp>
      <p:pic>
        <p:nvPicPr>
          <p:cNvPr id="33856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113" y="825500"/>
            <a:ext cx="18669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857250"/>
            <a:ext cx="1851025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5275" y="412432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Electron Collider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143750" y="41243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Ion Collider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25" y="41243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Large Ion Booster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57526" y="2628901"/>
            <a:ext cx="1171574" cy="885824"/>
            <a:chOff x="3057526" y="2628901"/>
            <a:chExt cx="1171574" cy="88582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3867150" y="2628901"/>
              <a:ext cx="361950" cy="3809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867150" y="3171031"/>
              <a:ext cx="361950" cy="3436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057526" y="2904479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Interaction Regions</a:t>
              </a:r>
              <a:endParaRPr lang="en-US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221805"/>
            <a:ext cx="3258736" cy="1729730"/>
            <a:chOff x="4338638" y="3622675"/>
            <a:chExt cx="4716462" cy="2503488"/>
          </a:xfrm>
        </p:grpSpPr>
        <p:pic>
          <p:nvPicPr>
            <p:cNvPr id="23" name="Picture 2" descr="CompleteThreeRing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3916363"/>
              <a:ext cx="3822701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7371515" y="3708400"/>
              <a:ext cx="1007310" cy="31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Prebooster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8169276" y="3622675"/>
              <a:ext cx="749299" cy="4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Ion</a:t>
              </a:r>
            </a:p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source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338638" y="4948239"/>
              <a:ext cx="1119187" cy="66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Three Figure-8</a:t>
              </a:r>
            </a:p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rings stacked vertically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H="1">
              <a:off x="6008688" y="4148138"/>
              <a:ext cx="409575" cy="341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6265863" y="3879849"/>
              <a:ext cx="930275" cy="4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Ion transfer beam line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 flipV="1">
              <a:off x="5835650" y="4721225"/>
              <a:ext cx="263525" cy="279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5489575" y="4983162"/>
              <a:ext cx="1668463" cy="4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Medium energy IP with</a:t>
              </a:r>
            </a:p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horizontal crab crossing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7023100" y="4964113"/>
              <a:ext cx="1019176" cy="31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FF0000"/>
                  </a:solidFill>
                  <a:latin typeface="Arial Narrow" pitchFamily="34" charset="0"/>
                </a:rPr>
                <a:t>Electron ring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5403850" y="5359400"/>
              <a:ext cx="750889" cy="31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Injector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786148" y="5745162"/>
              <a:ext cx="1379827" cy="31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12 GeV CEBAF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7924800" y="4148138"/>
              <a:ext cx="765175" cy="48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latin typeface="Arial Narrow" pitchFamily="34" charset="0"/>
                </a:rPr>
                <a:t>SRF linac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 flipV="1">
              <a:off x="7829550" y="4633913"/>
              <a:ext cx="15875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4541545" y="3622675"/>
              <a:ext cx="1541461" cy="60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solidFill>
                    <a:srgbClr val="3E0895"/>
                  </a:solidFill>
                  <a:latin typeface="Arial Narrow" pitchFamily="34" charset="0"/>
                </a:rPr>
                <a:t>Warm large booster</a:t>
              </a:r>
            </a:p>
            <a:p>
              <a:pPr algn="ctr" eaLnBrk="1" hangingPunct="1"/>
              <a:r>
                <a:rPr lang="en-US" sz="900" b="1" dirty="0">
                  <a:solidFill>
                    <a:srgbClr val="3E0895"/>
                  </a:solidFill>
                  <a:latin typeface="Arial Narrow" pitchFamily="34" charset="0"/>
                </a:rPr>
                <a:t>(up to 20 GeV/c</a:t>
              </a:r>
              <a:r>
                <a:rPr lang="en-US" sz="1200" b="1" dirty="0">
                  <a:solidFill>
                    <a:srgbClr val="3E0895"/>
                  </a:solidFill>
                  <a:latin typeface="Arial Narrow" pitchFamily="34" charset="0"/>
                </a:rPr>
                <a:t>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7851775" y="4568826"/>
              <a:ext cx="1203325" cy="668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33CC"/>
                  </a:solidFill>
                  <a:latin typeface="Arial Narrow" pitchFamily="34" charset="0"/>
                </a:rPr>
                <a:t>Cold 97 GeV/c proton collider ring</a:t>
              </a:r>
              <a:endParaRPr lang="en-US" sz="800" b="1" dirty="0">
                <a:latin typeface="Arial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V="1">
              <a:off x="6484938" y="4725988"/>
              <a:ext cx="242887" cy="279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" name="Picture 5" descr="MEIC_tunn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84" y="825500"/>
            <a:ext cx="24082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38700" y="3303848"/>
            <a:ext cx="923925" cy="533579"/>
            <a:chOff x="4838700" y="3303848"/>
            <a:chExt cx="923925" cy="533579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838700" y="3304778"/>
              <a:ext cx="314325" cy="5326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038725" y="3303848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Electron path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5275" y="2028825"/>
            <a:ext cx="885825" cy="495300"/>
            <a:chOff x="4105275" y="2028825"/>
            <a:chExt cx="885825" cy="4953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4105275" y="2028825"/>
              <a:ext cx="304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181475" y="2074069"/>
              <a:ext cx="8096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Ion path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2657E-7 L -0.33021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3802 -0.0002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cs typeface="Arial" charset="0"/>
              </a:rPr>
              <a:t>MEIC Electron Ring Footprint</a:t>
            </a:r>
          </a:p>
        </p:txBody>
      </p:sp>
      <p:graphicFrame>
        <p:nvGraphicFramePr>
          <p:cNvPr id="1122" name="Group 98"/>
          <p:cNvGraphicFramePr>
            <a:graphicFrameLocks noGrp="1"/>
          </p:cNvGraphicFramePr>
          <p:nvPr/>
        </p:nvGraphicFramePr>
        <p:xfrm>
          <a:off x="6662835" y="4301412"/>
          <a:ext cx="2359245" cy="1996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20105"/>
                <a:gridCol w="73914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Quarter arc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Universal spin rotator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IR insertion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125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Figure-8 straight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140 x 2</a:t>
                      </a:r>
                    </a:p>
                  </a:txBody>
                  <a:tcPr horzOverflow="overflow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RF short straight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Circumference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~ 1300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2292" name="TextBox 99"/>
          <p:cNvSpPr txBox="1">
            <a:spLocks noChangeArrowheads="1"/>
          </p:cNvSpPr>
          <p:nvPr/>
        </p:nvSpPr>
        <p:spPr bwMode="auto">
          <a:xfrm>
            <a:off x="53975" y="4503738"/>
            <a:ext cx="5880100" cy="1800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292100" indent="-1778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2000" b="1">
                <a:solidFill>
                  <a:srgbClr val="0000FF"/>
                </a:solidFill>
                <a:latin typeface="Arial" charset="0"/>
                <a:cs typeface="Arial" charset="0"/>
              </a:rPr>
              <a:t>Ring design is a balance between 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latin typeface="Arial" charset="0"/>
                <a:cs typeface="Arial" charset="0"/>
              </a:rPr>
              <a:t>Synchrotron radiation	</a:t>
            </a:r>
            <a:r>
              <a:rPr lang="en-US" sz="1600">
                <a:latin typeface="Arial" charset="0"/>
                <a:cs typeface="Arial" charset="0"/>
                <a:sym typeface="Wingdings" pitchFamily="2" charset="2"/>
              </a:rPr>
              <a:t> prefers a large ring (arc) length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latin typeface="Arial" charset="0"/>
                <a:cs typeface="Arial" charset="0"/>
              </a:rPr>
              <a:t>Ion space charge	</a:t>
            </a:r>
            <a:r>
              <a:rPr lang="en-US" sz="1600">
                <a:latin typeface="Arial" charset="0"/>
                <a:cs typeface="Arial" charset="0"/>
                <a:sym typeface="Wingdings" pitchFamily="2" charset="2"/>
              </a:rPr>
              <a:t> prefers a small ring circumference</a:t>
            </a:r>
          </a:p>
          <a:p>
            <a:pPr lvl="1">
              <a:buFont typeface="Arial" charset="0"/>
              <a:buChar char="•"/>
            </a:pPr>
            <a:endParaRPr lang="en-US" sz="400">
              <a:latin typeface="Arial" charset="0"/>
              <a:cs typeface="Arial" charset="0"/>
            </a:endParaRPr>
          </a:p>
          <a:p>
            <a:r>
              <a:rPr lang="en-US" sz="1800" b="1">
                <a:solidFill>
                  <a:srgbClr val="0000FF"/>
                </a:solidFill>
                <a:latin typeface="Arial" charset="0"/>
                <a:cs typeface="Arial" charset="0"/>
              </a:rPr>
              <a:t>Multiple IPs require long straight sections</a:t>
            </a:r>
          </a:p>
          <a:p>
            <a:pPr>
              <a:buFont typeface="Arial" charset="0"/>
              <a:buChar char="•"/>
            </a:pPr>
            <a:endParaRPr lang="en-US" sz="40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1800" b="1">
                <a:solidFill>
                  <a:srgbClr val="0000FF"/>
                </a:solidFill>
                <a:latin typeface="Arial" charset="0"/>
                <a:cs typeface="Arial" charset="0"/>
              </a:rPr>
              <a:t>Straights also hold required service components </a:t>
            </a:r>
            <a:r>
              <a:rPr lang="en-US" sz="1600">
                <a:latin typeface="Arial" charset="0"/>
                <a:cs typeface="Arial" charset="0"/>
              </a:rPr>
              <a:t>(cooling, injection and ejection, etc.)</a:t>
            </a:r>
          </a:p>
        </p:txBody>
      </p:sp>
      <p:sp>
        <p:nvSpPr>
          <p:cNvPr id="12293" name="Line 37"/>
          <p:cNvSpPr>
            <a:spLocks noChangeAspect="1" noChangeShapeType="1"/>
          </p:cNvSpPr>
          <p:nvPr/>
        </p:nvSpPr>
        <p:spPr bwMode="auto">
          <a:xfrm>
            <a:off x="304800" y="6773863"/>
            <a:ext cx="3408363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45"/>
          <p:cNvSpPr>
            <a:spLocks noChangeAspect="1" noChangeShapeType="1"/>
          </p:cNvSpPr>
          <p:nvPr/>
        </p:nvSpPr>
        <p:spPr bwMode="auto">
          <a:xfrm flipH="1">
            <a:off x="3065463" y="3281363"/>
            <a:ext cx="93662" cy="2413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51"/>
          <p:cNvSpPr>
            <a:spLocks noChangeAspect="1" noChangeShapeType="1"/>
          </p:cNvSpPr>
          <p:nvPr/>
        </p:nvSpPr>
        <p:spPr bwMode="auto">
          <a:xfrm>
            <a:off x="731838" y="3881438"/>
            <a:ext cx="420687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4859338" y="1897063"/>
            <a:ext cx="615950" cy="63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3490913" y="1851025"/>
            <a:ext cx="615950" cy="6334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4848225" y="2719388"/>
            <a:ext cx="614363" cy="63341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41363" y="2601913"/>
            <a:ext cx="4270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95538" y="1311275"/>
            <a:ext cx="4276725" cy="2582863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507207" y="2601119"/>
            <a:ext cx="469900" cy="1587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395538" y="1311275"/>
            <a:ext cx="4276725" cy="2582863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1363" y="2366963"/>
            <a:ext cx="1150937" cy="158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04" name="Group 47"/>
          <p:cNvGrpSpPr>
            <a:grpSpLocks/>
          </p:cNvGrpSpPr>
          <p:nvPr/>
        </p:nvGrpSpPr>
        <p:grpSpPr bwMode="auto">
          <a:xfrm flipH="1">
            <a:off x="741363" y="1187450"/>
            <a:ext cx="2305050" cy="2373313"/>
            <a:chOff x="5860069" y="1364269"/>
            <a:chExt cx="3079715" cy="3079715"/>
          </a:xfrm>
        </p:grpSpPr>
        <p:sp>
          <p:nvSpPr>
            <p:cNvPr id="68" name="Arc 67"/>
            <p:cNvSpPr/>
            <p:nvPr/>
          </p:nvSpPr>
          <p:spPr>
            <a:xfrm>
              <a:off x="5866433" y="1372509"/>
              <a:ext cx="3073351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69" name="Arc 68"/>
            <p:cNvSpPr/>
            <p:nvPr/>
          </p:nvSpPr>
          <p:spPr>
            <a:xfrm rot="19999864">
              <a:off x="5860069" y="1364269"/>
              <a:ext cx="3073353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</p:grpSp>
      <p:grpSp>
        <p:nvGrpSpPr>
          <p:cNvPr id="12305" name="Group 48"/>
          <p:cNvGrpSpPr>
            <a:grpSpLocks/>
          </p:cNvGrpSpPr>
          <p:nvPr/>
        </p:nvGrpSpPr>
        <p:grpSpPr bwMode="auto">
          <a:xfrm flipH="1" flipV="1">
            <a:off x="741363" y="1638300"/>
            <a:ext cx="2305050" cy="2373313"/>
            <a:chOff x="5860069" y="1364269"/>
            <a:chExt cx="3079715" cy="3079715"/>
          </a:xfrm>
        </p:grpSpPr>
        <p:sp>
          <p:nvSpPr>
            <p:cNvPr id="66" name="Arc 65"/>
            <p:cNvSpPr/>
            <p:nvPr/>
          </p:nvSpPr>
          <p:spPr>
            <a:xfrm>
              <a:off x="5866433" y="1372509"/>
              <a:ext cx="3073351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67" name="Arc 66"/>
            <p:cNvSpPr/>
            <p:nvPr/>
          </p:nvSpPr>
          <p:spPr>
            <a:xfrm rot="19999864">
              <a:off x="5860069" y="1364269"/>
              <a:ext cx="3073353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10800000" flipV="1">
            <a:off x="679450" y="2584450"/>
            <a:ext cx="5927725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82775" y="1311275"/>
            <a:ext cx="530225" cy="1052513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1363" y="2835275"/>
            <a:ext cx="1150937" cy="158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620838" y="3092450"/>
            <a:ext cx="1047750" cy="53657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3609181" y="2389982"/>
            <a:ext cx="422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94125" y="2600325"/>
            <a:ext cx="71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flipH="1">
            <a:off x="5132388" y="2965450"/>
            <a:ext cx="103187" cy="1063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4979194" y="2389982"/>
            <a:ext cx="4222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flipH="1">
            <a:off x="3775075" y="2144713"/>
            <a:ext cx="103188" cy="104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30" name="Right Brace 29"/>
          <p:cNvSpPr>
            <a:spLocks/>
          </p:cNvSpPr>
          <p:nvPr/>
        </p:nvSpPr>
        <p:spPr bwMode="auto">
          <a:xfrm rot="7201856" flipH="1">
            <a:off x="3916362" y="1282701"/>
            <a:ext cx="314325" cy="1174750"/>
          </a:xfrm>
          <a:prstGeom prst="rightBrace">
            <a:avLst>
              <a:gd name="adj1" fmla="val 835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31" name="Right Brace 30"/>
          <p:cNvSpPr>
            <a:spLocks/>
          </p:cNvSpPr>
          <p:nvPr/>
        </p:nvSpPr>
        <p:spPr bwMode="auto">
          <a:xfrm rot="7201856" flipH="1">
            <a:off x="2887662" y="879476"/>
            <a:ext cx="269875" cy="1035050"/>
          </a:xfrm>
          <a:prstGeom prst="rightBrace">
            <a:avLst>
              <a:gd name="adj1" fmla="val 8310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 rot="1702077" flipH="1">
            <a:off x="4441825" y="3486150"/>
            <a:ext cx="7366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3</a:t>
            </a:r>
            <a:r>
              <a:rPr lang="en-US" sz="1200" baseline="30000" dirty="0">
                <a:latin typeface="+mj-lt"/>
              </a:rPr>
              <a:t>rd</a:t>
            </a:r>
            <a:r>
              <a:rPr lang="en-US" sz="1200" dirty="0">
                <a:latin typeface="+mj-lt"/>
              </a:rPr>
              <a:t> IR (125 m) </a:t>
            </a:r>
          </a:p>
        </p:txBody>
      </p:sp>
      <p:sp>
        <p:nvSpPr>
          <p:cNvPr id="33" name="TextBox 32"/>
          <p:cNvSpPr txBox="1"/>
          <p:nvPr/>
        </p:nvSpPr>
        <p:spPr>
          <a:xfrm rot="1769888" flipH="1">
            <a:off x="2670175" y="739775"/>
            <a:ext cx="1409700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Universal</a:t>
            </a:r>
          </a:p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Spin Rotator </a:t>
            </a:r>
          </a:p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(8.8°/4.4°, 50 m) </a:t>
            </a:r>
          </a:p>
        </p:txBody>
      </p:sp>
      <p:sp>
        <p:nvSpPr>
          <p:cNvPr id="34" name="TextBox 33"/>
          <p:cNvSpPr txBox="1"/>
          <p:nvPr/>
        </p:nvSpPr>
        <p:spPr>
          <a:xfrm rot="20088082" flipH="1">
            <a:off x="846138" y="1377950"/>
            <a:ext cx="14779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1/4 Electron Arc (106.8°, 140 m) 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5602288" y="2617788"/>
            <a:ext cx="14620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Figure-8 Crossing Angle:  2x30°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009775" y="2032000"/>
            <a:ext cx="16144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Experimental Hall (radius 15 m)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00100" y="2425700"/>
            <a:ext cx="1008063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RF (25 m)</a:t>
            </a:r>
          </a:p>
        </p:txBody>
      </p:sp>
      <p:sp>
        <p:nvSpPr>
          <p:cNvPr id="38" name="Right Brace 37"/>
          <p:cNvSpPr>
            <a:spLocks/>
          </p:cNvSpPr>
          <p:nvPr/>
        </p:nvSpPr>
        <p:spPr bwMode="auto">
          <a:xfrm rot="3600000" flipH="1">
            <a:off x="2655094" y="2917032"/>
            <a:ext cx="200025" cy="1030287"/>
          </a:xfrm>
          <a:prstGeom prst="rightBrace">
            <a:avLst>
              <a:gd name="adj1" fmla="val 8322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 rot="19720446" flipH="1">
            <a:off x="5994400" y="1720850"/>
            <a:ext cx="1400175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Universal</a:t>
            </a:r>
          </a:p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Spin Rotator (8.8°/4.4°, 50 m) 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4977606" y="2812257"/>
            <a:ext cx="422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5143500" y="2144713"/>
            <a:ext cx="103188" cy="104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5081588" y="2628900"/>
            <a:ext cx="657225" cy="212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>
            <a:spLocks/>
          </p:cNvSpPr>
          <p:nvPr/>
        </p:nvSpPr>
        <p:spPr bwMode="auto">
          <a:xfrm rot="14340721" flipH="1">
            <a:off x="6232525" y="1228726"/>
            <a:ext cx="204787" cy="1065212"/>
          </a:xfrm>
          <a:prstGeom prst="rightBrace">
            <a:avLst>
              <a:gd name="adj1" fmla="val 8332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19804641" flipH="1">
            <a:off x="1911350" y="2693988"/>
            <a:ext cx="1466850" cy="639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Universal</a:t>
            </a:r>
          </a:p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Spin Rotator (8.8°/4.4°, 50 m) </a:t>
            </a:r>
          </a:p>
        </p:txBody>
      </p:sp>
      <p:sp>
        <p:nvSpPr>
          <p:cNvPr id="45" name="Right Brace 44"/>
          <p:cNvSpPr>
            <a:spLocks/>
          </p:cNvSpPr>
          <p:nvPr/>
        </p:nvSpPr>
        <p:spPr bwMode="auto">
          <a:xfrm rot="18034983" flipH="1">
            <a:off x="5977731" y="3282157"/>
            <a:ext cx="250825" cy="1046162"/>
          </a:xfrm>
          <a:prstGeom prst="rightBrace">
            <a:avLst>
              <a:gd name="adj1" fmla="val 8322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 rot="1769888" flipH="1">
            <a:off x="5167313" y="3829050"/>
            <a:ext cx="1370012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Universal</a:t>
            </a:r>
          </a:p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Spin Rotator (8.8°/4.4°, 50 m) </a:t>
            </a:r>
          </a:p>
        </p:txBody>
      </p:sp>
      <p:sp>
        <p:nvSpPr>
          <p:cNvPr id="47" name="Right Brace 46"/>
          <p:cNvSpPr>
            <a:spLocks/>
          </p:cNvSpPr>
          <p:nvPr/>
        </p:nvSpPr>
        <p:spPr bwMode="auto">
          <a:xfrm rot="3477522" flipH="1">
            <a:off x="4958556" y="1208882"/>
            <a:ext cx="263525" cy="1201738"/>
          </a:xfrm>
          <a:prstGeom prst="rightBrace">
            <a:avLst>
              <a:gd name="adj1" fmla="val 8360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 rot="1824330" flipH="1">
            <a:off x="3795713" y="1503363"/>
            <a:ext cx="969962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IR (125 m) </a:t>
            </a:r>
          </a:p>
        </p:txBody>
      </p:sp>
      <p:sp>
        <p:nvSpPr>
          <p:cNvPr id="49" name="TextBox 48"/>
          <p:cNvSpPr txBox="1"/>
          <p:nvPr/>
        </p:nvSpPr>
        <p:spPr>
          <a:xfrm rot="19819165" flipH="1">
            <a:off x="4648200" y="1319213"/>
            <a:ext cx="923925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IR (125 m) </a:t>
            </a:r>
          </a:p>
        </p:txBody>
      </p:sp>
      <p:sp>
        <p:nvSpPr>
          <p:cNvPr id="50" name="Right Brace 49"/>
          <p:cNvSpPr>
            <a:spLocks/>
          </p:cNvSpPr>
          <p:nvPr/>
        </p:nvSpPr>
        <p:spPr bwMode="auto">
          <a:xfrm rot="17879343" flipH="1">
            <a:off x="4881563" y="2817812"/>
            <a:ext cx="223838" cy="1173163"/>
          </a:xfrm>
          <a:prstGeom prst="rightBrace">
            <a:avLst>
              <a:gd name="adj1" fmla="val 8371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 vert="eaVert"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 rot="5400000">
            <a:off x="644526" y="2524125"/>
            <a:ext cx="214312" cy="134937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2651125" y="3933825"/>
            <a:ext cx="125253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Injection from CEBAF 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3619500" y="3097213"/>
            <a:ext cx="1111250" cy="639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Compton </a:t>
            </a:r>
            <a:r>
              <a:rPr lang="en-US" sz="1200" dirty="0" err="1">
                <a:latin typeface="+mj-lt"/>
              </a:rPr>
              <a:t>Polarimeter</a:t>
            </a:r>
            <a:r>
              <a:rPr lang="en-US" sz="1200" dirty="0">
                <a:latin typeface="+mj-lt"/>
              </a:rPr>
              <a:t> (28 m)</a:t>
            </a:r>
          </a:p>
        </p:txBody>
      </p:sp>
      <p:sp>
        <p:nvSpPr>
          <p:cNvPr id="55" name="TextBox 54"/>
          <p:cNvSpPr txBox="1"/>
          <p:nvPr/>
        </p:nvSpPr>
        <p:spPr>
          <a:xfrm rot="2059152" flipH="1">
            <a:off x="808038" y="3243263"/>
            <a:ext cx="1449387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+mj-lt"/>
              </a:rPr>
              <a:t>1/4 Electron Arc (106.8°, 140 m) </a:t>
            </a:r>
          </a:p>
        </p:txBody>
      </p:sp>
      <p:sp>
        <p:nvSpPr>
          <p:cNvPr id="56" name="Rectangle 55"/>
          <p:cNvSpPr/>
          <p:nvPr/>
        </p:nvSpPr>
        <p:spPr>
          <a:xfrm rot="1857884">
            <a:off x="2355850" y="1517650"/>
            <a:ext cx="1044575" cy="1539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 rot="19766057">
            <a:off x="2354263" y="3535363"/>
            <a:ext cx="1044575" cy="1539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3104357" y="3393281"/>
            <a:ext cx="825500" cy="300037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1768440">
            <a:off x="5672138" y="3543300"/>
            <a:ext cx="1044575" cy="1539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  <p:grpSp>
        <p:nvGrpSpPr>
          <p:cNvPr id="12344" name="Group 147"/>
          <p:cNvGrpSpPr>
            <a:grpSpLocks/>
          </p:cNvGrpSpPr>
          <p:nvPr/>
        </p:nvGrpSpPr>
        <p:grpSpPr bwMode="auto">
          <a:xfrm rot="-1731645">
            <a:off x="3740150" y="2836863"/>
            <a:ext cx="668338" cy="309562"/>
            <a:chOff x="1708238" y="6199125"/>
            <a:chExt cx="1411416" cy="493431"/>
          </a:xfrm>
        </p:grpSpPr>
        <p:cxnSp>
          <p:nvCxnSpPr>
            <p:cNvPr id="63" name="Straight Connector 62"/>
            <p:cNvCxnSpPr/>
            <p:nvPr/>
          </p:nvCxnSpPr>
          <p:spPr>
            <a:xfrm rot="1731645">
              <a:off x="1703751" y="6396372"/>
              <a:ext cx="479411" cy="45548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731645" flipV="1">
              <a:off x="2091629" y="6358864"/>
              <a:ext cx="734203" cy="323894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7131645" flipH="1" flipV="1">
              <a:off x="2831199" y="6293890"/>
              <a:ext cx="379563" cy="187742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/>
          <p:cNvSpPr>
            <a:spLocks noChangeArrowheads="1"/>
          </p:cNvSpPr>
          <p:nvPr/>
        </p:nvSpPr>
        <p:spPr bwMode="auto">
          <a:xfrm flipV="1">
            <a:off x="4041775" y="2949575"/>
            <a:ext cx="169863" cy="176213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 eaLnBrk="0" hangingPunct="0">
              <a:defRPr/>
            </a:pPr>
            <a:endParaRPr lang="en-US" sz="120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2346" name="Group 48"/>
          <p:cNvGrpSpPr>
            <a:grpSpLocks/>
          </p:cNvGrpSpPr>
          <p:nvPr/>
        </p:nvGrpSpPr>
        <p:grpSpPr bwMode="auto">
          <a:xfrm rot="10800000" flipH="1" flipV="1">
            <a:off x="6037263" y="1219200"/>
            <a:ext cx="2305050" cy="2373313"/>
            <a:chOff x="5860069" y="1364269"/>
            <a:chExt cx="3079715" cy="3079715"/>
          </a:xfrm>
        </p:grpSpPr>
        <p:sp>
          <p:nvSpPr>
            <p:cNvPr id="71" name="Arc 70"/>
            <p:cNvSpPr/>
            <p:nvPr/>
          </p:nvSpPr>
          <p:spPr>
            <a:xfrm>
              <a:off x="5855827" y="1372509"/>
              <a:ext cx="3073351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72" name="Arc 71"/>
            <p:cNvSpPr/>
            <p:nvPr/>
          </p:nvSpPr>
          <p:spPr>
            <a:xfrm rot="19999864">
              <a:off x="5849463" y="1364269"/>
              <a:ext cx="3073353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</p:grpSp>
      <p:grpSp>
        <p:nvGrpSpPr>
          <p:cNvPr id="12347" name="Group 47"/>
          <p:cNvGrpSpPr>
            <a:grpSpLocks/>
          </p:cNvGrpSpPr>
          <p:nvPr/>
        </p:nvGrpSpPr>
        <p:grpSpPr bwMode="auto">
          <a:xfrm rot="10800000" flipH="1">
            <a:off x="6045200" y="1644650"/>
            <a:ext cx="2305050" cy="2373313"/>
            <a:chOff x="5860069" y="1364269"/>
            <a:chExt cx="3079715" cy="3079715"/>
          </a:xfrm>
        </p:grpSpPr>
        <p:sp>
          <p:nvSpPr>
            <p:cNvPr id="74" name="Arc 73"/>
            <p:cNvSpPr/>
            <p:nvPr/>
          </p:nvSpPr>
          <p:spPr>
            <a:xfrm>
              <a:off x="5855827" y="1372509"/>
              <a:ext cx="3073353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75" name="Arc 74"/>
            <p:cNvSpPr/>
            <p:nvPr/>
          </p:nvSpPr>
          <p:spPr>
            <a:xfrm rot="19999864">
              <a:off x="5849465" y="1364269"/>
              <a:ext cx="3073351" cy="307147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200">
                <a:latin typeface="+mj-lt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rot="16200000" flipV="1">
            <a:off x="8112125" y="2593975"/>
            <a:ext cx="469900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>
            <a:spLocks noChangeArrowheads="1"/>
          </p:cNvSpPr>
          <p:nvPr/>
        </p:nvSpPr>
        <p:spPr bwMode="auto">
          <a:xfrm rot="5400000">
            <a:off x="8240713" y="2517775"/>
            <a:ext cx="215900" cy="133350"/>
          </a:xfrm>
          <a:prstGeom prst="rect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en-US" sz="12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 rot="19766057">
            <a:off x="5718175" y="1514475"/>
            <a:ext cx="1046163" cy="155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MEIC Design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0" y="776288"/>
            <a:ext cx="9144000" cy="55864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Energy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Full coverage in </a:t>
            </a:r>
            <a:r>
              <a:rPr lang="en-US" sz="1800" b="0" i="1" dirty="0" smtClean="0">
                <a:solidFill>
                  <a:schemeClr val="tx1"/>
                </a:solidFill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</a:rPr>
              <a:t> from a few hundred  to a few thousand </a:t>
            </a:r>
            <a:r>
              <a:rPr lang="en-US" sz="500" b="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-223838" eaLnBrk="1" hangingPunct="1">
              <a:buFontTx/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  </a:t>
            </a:r>
            <a:r>
              <a:rPr lang="en-US" sz="1800" i="1" dirty="0" smtClean="0">
                <a:solidFill>
                  <a:srgbClr val="FF0000"/>
                </a:solidFill>
              </a:rPr>
              <a:t>Bridging the gap of 12 GeV CEBAF and HERA/LHeC</a:t>
            </a:r>
            <a:endParaRPr lang="en-US" sz="600" b="0" dirty="0" smtClean="0">
              <a:solidFill>
                <a:schemeClr val="tx1"/>
              </a:solidFill>
            </a:endParaRP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Electron 3 to 11 GeV, proton 20 to 100 GeV, ion 12 to 40 GeV/u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Design point:   </a:t>
            </a:r>
            <a:r>
              <a:rPr lang="en-US" sz="1800" dirty="0" smtClean="0">
                <a:solidFill>
                  <a:srgbClr val="0000FF"/>
                </a:solidFill>
              </a:rPr>
              <a:t>60 GeV proton on 5 GeV electron</a:t>
            </a:r>
          </a:p>
          <a:p>
            <a:pPr marL="457200" lvl="1" indent="-223838" eaLnBrk="1" hangingPunct="1"/>
            <a:endParaRPr lang="en-US" sz="1200" b="0" dirty="0" smtClean="0">
              <a:solidFill>
                <a:srgbClr val="FF00FF"/>
              </a:solidFill>
            </a:endParaRPr>
          </a:p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Ion species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Polarized light ion: p, d, 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</a:t>
            </a:r>
            <a:r>
              <a:rPr lang="en-US" sz="1800" b="0" dirty="0" smtClean="0">
                <a:solidFill>
                  <a:schemeClr val="tx1"/>
                </a:solidFill>
              </a:rPr>
              <a:t>He and possibly Li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Un-polarized ions up to A=200 or so (Au, Pb)</a:t>
            </a:r>
          </a:p>
          <a:p>
            <a:pPr marL="457200" lvl="1" indent="-223838" eaLnBrk="1" hangingPunct="1"/>
            <a:endParaRPr lang="en-US" sz="1200" b="0" dirty="0" smtClean="0">
              <a:solidFill>
                <a:schemeClr val="tx1"/>
              </a:solidFill>
            </a:endParaRPr>
          </a:p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Detectors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Up to three interaction points, two for medium energy (20 to 100 GeV)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One </a:t>
            </a:r>
            <a:r>
              <a:rPr lang="en-US" sz="1800" i="1" dirty="0" smtClean="0">
                <a:solidFill>
                  <a:srgbClr val="0000FF"/>
                </a:solidFill>
              </a:rPr>
              <a:t>full-acceptanc</a:t>
            </a:r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en-US" sz="1800" b="0" dirty="0" smtClean="0">
                <a:solidFill>
                  <a:schemeClr val="tx1"/>
                </a:solidFill>
              </a:rPr>
              <a:t> detector (primary),  </a:t>
            </a:r>
            <a:r>
              <a:rPr lang="en-US" sz="1800" i="1" dirty="0" smtClean="0">
                <a:solidFill>
                  <a:srgbClr val="FF0000"/>
                </a:solidFill>
              </a:rPr>
              <a:t>7 m</a:t>
            </a:r>
            <a:r>
              <a:rPr lang="en-US" sz="1800" b="0" dirty="0" smtClean="0">
                <a:solidFill>
                  <a:schemeClr val="tx1"/>
                </a:solidFill>
              </a:rPr>
              <a:t> between IP &amp;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final focusing quad, our initial priority with a more challenging design</a:t>
            </a:r>
          </a:p>
          <a:p>
            <a:pPr marL="457200" lvl="1" indent="-223838" eaLnBrk="1" hangingPunct="1"/>
            <a:r>
              <a:rPr lang="en-US" sz="1800" b="0" dirty="0" smtClean="0">
                <a:solidFill>
                  <a:schemeClr val="tx1"/>
                </a:solidFill>
              </a:rPr>
              <a:t>One </a:t>
            </a:r>
            <a:r>
              <a:rPr lang="en-US" sz="1800" i="1" dirty="0" smtClean="0">
                <a:solidFill>
                  <a:srgbClr val="0000FF"/>
                </a:solidFill>
              </a:rPr>
              <a:t>high luminosity </a:t>
            </a:r>
            <a:r>
              <a:rPr lang="en-US" sz="1800" b="0" dirty="0" smtClean="0">
                <a:solidFill>
                  <a:schemeClr val="tx1"/>
                </a:solidFill>
              </a:rPr>
              <a:t>detector (secondary), </a:t>
            </a:r>
            <a:r>
              <a:rPr lang="en-US" sz="1800" i="1" dirty="0" smtClean="0">
                <a:solidFill>
                  <a:srgbClr val="FF0000"/>
                </a:solidFill>
              </a:rPr>
              <a:t>4.5 m</a:t>
            </a:r>
            <a:r>
              <a:rPr lang="en-US" sz="1800" b="0" dirty="0" smtClean="0">
                <a:solidFill>
                  <a:schemeClr val="tx1"/>
                </a:solidFill>
              </a:rPr>
              <a:t> between IP and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final focusing quad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MEIC Design </a:t>
            </a:r>
            <a:r>
              <a:rPr lang="en-US" sz="2400" dirty="0" smtClean="0"/>
              <a:t>(cont.)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23838" y="755650"/>
            <a:ext cx="8724900" cy="5440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Luminosity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About 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34</a:t>
            </a:r>
            <a:r>
              <a:rPr lang="en-US" sz="1800" b="0" dirty="0" smtClean="0">
                <a:solidFill>
                  <a:schemeClr val="tx1"/>
                </a:solidFill>
              </a:rPr>
              <a:t> cm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-2</a:t>
            </a:r>
            <a:r>
              <a:rPr lang="en-US" sz="1800" b="0" dirty="0" smtClean="0">
                <a:solidFill>
                  <a:schemeClr val="tx1"/>
                </a:solidFill>
              </a:rPr>
              <a:t> s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-1</a:t>
            </a:r>
            <a:r>
              <a:rPr lang="en-US" sz="1800" b="0" dirty="0" smtClean="0">
                <a:solidFill>
                  <a:schemeClr val="tx1"/>
                </a:solidFill>
              </a:rPr>
              <a:t> (e-nucleon) optimized at s=2000 GeV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Greater than 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33 </a:t>
            </a:r>
            <a:r>
              <a:rPr lang="en-US" sz="1800" b="0" dirty="0">
                <a:solidFill>
                  <a:schemeClr val="tx1"/>
                </a:solidFill>
              </a:rPr>
              <a:t>cm</a:t>
            </a:r>
            <a:r>
              <a:rPr lang="en-US" sz="1800" b="0" baseline="30000" dirty="0">
                <a:solidFill>
                  <a:schemeClr val="tx1"/>
                </a:solidFill>
              </a:rPr>
              <a:t>-2</a:t>
            </a:r>
            <a:r>
              <a:rPr lang="en-US" sz="1800" b="0" dirty="0">
                <a:solidFill>
                  <a:schemeClr val="tx1"/>
                </a:solidFill>
              </a:rPr>
              <a:t> s</a:t>
            </a:r>
            <a:r>
              <a:rPr lang="en-US" sz="1800" b="0" baseline="30000" dirty="0">
                <a:solidFill>
                  <a:schemeClr val="tx1"/>
                </a:solidFill>
              </a:rPr>
              <a:t>-1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for s=500-2500 </a:t>
            </a:r>
            <a:r>
              <a:rPr lang="en-US" sz="1800" b="0" dirty="0">
                <a:solidFill>
                  <a:schemeClr val="tx1"/>
                </a:solidFill>
              </a:rPr>
              <a:t>GeV</a:t>
            </a:r>
            <a:r>
              <a:rPr lang="en-US" sz="1800" b="0" baseline="30000" dirty="0">
                <a:solidFill>
                  <a:schemeClr val="tx1"/>
                </a:solidFill>
              </a:rPr>
              <a:t>2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33363" indent="-233363" eaLnBrk="1" hangingPunct="1"/>
            <a:endParaRPr lang="en-US" sz="800" dirty="0" smtClean="0">
              <a:solidFill>
                <a:srgbClr val="0000FF"/>
              </a:solidFill>
            </a:endParaRPr>
          </a:p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Polarization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Longitudinal at the IP for both beams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Transverse at IP for ions only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All polarizations &gt;70% desirable</a:t>
            </a:r>
          </a:p>
          <a:p>
            <a:pPr marL="690563" lvl="1" indent="-233363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800" b="0" dirty="0" smtClean="0">
                <a:solidFill>
                  <a:schemeClr val="tx1"/>
                </a:solidFill>
              </a:rPr>
              <a:t>Spin-flip of both beams (at least 0.1 Hz) being developed</a:t>
            </a:r>
          </a:p>
          <a:p>
            <a:pPr marL="233363" indent="-233363" eaLnBrk="1" hangingPunct="1">
              <a:buNone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Upgradeable to higher energies and luminosity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20 GeV electron, 250 GeV proton and 100 GeV/u ion, 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facility fits the </a:t>
            </a:r>
            <a:r>
              <a:rPr lang="en-US" sz="1800" b="0" dirty="0" err="1" smtClean="0">
                <a:solidFill>
                  <a:schemeClr val="tx1"/>
                </a:solidFill>
              </a:rPr>
              <a:t>JLab</a:t>
            </a:r>
            <a:r>
              <a:rPr lang="en-US" sz="1800" b="0" dirty="0" smtClean="0">
                <a:solidFill>
                  <a:schemeClr val="tx1"/>
                </a:solidFill>
              </a:rPr>
              <a:t> site</a:t>
            </a:r>
          </a:p>
          <a:p>
            <a:pPr marL="690563" lvl="1" indent="-233363" eaLnBrk="1" hangingPunct="1"/>
            <a:endParaRPr lang="en-US" sz="800" dirty="0" smtClean="0">
              <a:solidFill>
                <a:srgbClr val="0000FF"/>
              </a:solidFill>
            </a:endParaRPr>
          </a:p>
          <a:p>
            <a:pPr marL="233363" indent="-233363" eaLnBrk="1" hangingPunct="1"/>
            <a:r>
              <a:rPr lang="en-US" dirty="0" smtClean="0">
                <a:solidFill>
                  <a:srgbClr val="0000FF"/>
                </a:solidFill>
              </a:rPr>
              <a:t>Positron beam highly </a:t>
            </a:r>
            <a:r>
              <a:rPr lang="en-US" i="1" dirty="0" smtClean="0">
                <a:solidFill>
                  <a:srgbClr val="0000FF"/>
                </a:solidFill>
              </a:rPr>
              <a:t>desirable</a:t>
            </a:r>
          </a:p>
          <a:p>
            <a:pPr marL="690563" lvl="1" indent="-233363" eaLnBrk="1" hangingPunct="1"/>
            <a:r>
              <a:rPr lang="en-US" sz="1800" b="0" dirty="0" smtClean="0">
                <a:solidFill>
                  <a:schemeClr val="tx1"/>
                </a:solidFill>
              </a:rPr>
              <a:t>Positron-ion collisions with similar luminosity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56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MEIC Layout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427220" y="3863340"/>
            <a:ext cx="4716780" cy="2453640"/>
            <a:chOff x="-469849" y="550661"/>
            <a:chExt cx="9399441" cy="4667641"/>
          </a:xfrm>
        </p:grpSpPr>
        <p:pic>
          <p:nvPicPr>
            <p:cNvPr id="6" name="Picture 2" descr="CompleteThreeRing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" y="1012826"/>
              <a:ext cx="7620000" cy="4205476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877431" y="617296"/>
              <a:ext cx="1703973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Prebooster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163682" y="550661"/>
              <a:ext cx="1492582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source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469849" y="2975626"/>
              <a:ext cx="2229517" cy="113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Three Figure-8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rings stacked vertically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857495" y="1646774"/>
              <a:ext cx="742202" cy="458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96002" y="1088218"/>
              <a:ext cx="1853865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Ion transfer beam line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2514600" y="2545079"/>
              <a:ext cx="523875" cy="5314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23068" y="2898494"/>
              <a:ext cx="3325489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Medium energy IP with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horizontal crab crossing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880996" y="3007138"/>
              <a:ext cx="2029007" cy="48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</a:rPr>
                <a:t>Electron ring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677447" y="3832336"/>
              <a:ext cx="1497076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Injector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57442" y="4494558"/>
              <a:ext cx="2206300" cy="49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12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CEBAF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678401" y="1453522"/>
              <a:ext cx="1524000" cy="48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SRF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linac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6486524" y="2379344"/>
              <a:ext cx="317185" cy="2876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-107899" y="900486"/>
              <a:ext cx="3069833" cy="80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Warm large booster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(up to 20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Arial Narrow" pitchFamily="34" charset="0"/>
                </a:rPr>
                <a:t>/c)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530381" y="2254052"/>
              <a:ext cx="2399211" cy="113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Cold 97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GeV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 Narrow" pitchFamily="34" charset="0"/>
                </a:rPr>
                <a:t>/c proton collider ring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3808095" y="2552700"/>
              <a:ext cx="481966" cy="5314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</p:grpSp>
      <p:pic>
        <p:nvPicPr>
          <p:cNvPr id="22" name="Picture 5" descr="MEIC_tun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7020" y="748718"/>
            <a:ext cx="2407920" cy="2268801"/>
          </a:xfrm>
          <a:prstGeom prst="rect">
            <a:avLst/>
          </a:prstGeom>
          <a:noFill/>
        </p:spPr>
      </p:pic>
      <p:grpSp>
        <p:nvGrpSpPr>
          <p:cNvPr id="3" name="Group 44"/>
          <p:cNvGrpSpPr/>
          <p:nvPr/>
        </p:nvGrpSpPr>
        <p:grpSpPr>
          <a:xfrm>
            <a:off x="-99060" y="655319"/>
            <a:ext cx="5273040" cy="4182067"/>
            <a:chOff x="-99060" y="655319"/>
            <a:chExt cx="5273040" cy="4182067"/>
          </a:xfrm>
        </p:grpSpPr>
        <p:pic>
          <p:nvPicPr>
            <p:cNvPr id="1229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9060" y="655319"/>
              <a:ext cx="5273040" cy="418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 bwMode="auto">
            <a:xfrm>
              <a:off x="2028586" y="1283234"/>
              <a:ext cx="660826" cy="3765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81738" y="1636699"/>
              <a:ext cx="861891" cy="33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88035" y="3018544"/>
              <a:ext cx="861891" cy="33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780135" y="2666359"/>
              <a:ext cx="540443" cy="320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51959" y="2059321"/>
              <a:ext cx="184417" cy="184417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96352" y="2042672"/>
              <a:ext cx="184417" cy="184417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758362" y="2503714"/>
              <a:ext cx="184417" cy="18441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188668" y="2511398"/>
              <a:ext cx="184417" cy="184417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>
              <a:off x="1748120" y="1771171"/>
              <a:ext cx="361147" cy="16904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H="1">
              <a:off x="1990164" y="1782695"/>
              <a:ext cx="352187" cy="152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444598" y="1436914"/>
              <a:ext cx="13062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medium energy IP</a:t>
              </a:r>
              <a:endParaRPr lang="en-US" sz="1000" b="1" dirty="0">
                <a:latin typeface="+mn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6200000" flipV="1">
              <a:off x="2134883" y="2818761"/>
              <a:ext cx="300956" cy="89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796784" y="2934020"/>
              <a:ext cx="10373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low energy IP</a:t>
              </a:r>
              <a:endParaRPr lang="en-US" sz="1000" b="1" dirty="0">
                <a:latin typeface="+mn-lt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795381" y="2346338"/>
            <a:ext cx="2651139" cy="854062"/>
            <a:chOff x="3635361" y="2361578"/>
            <a:chExt cx="2651139" cy="854062"/>
          </a:xfrm>
        </p:grpSpPr>
        <p:sp>
          <p:nvSpPr>
            <p:cNvPr id="23" name="Rectangular Callout 4"/>
            <p:cNvSpPr>
              <a:spLocks noChangeArrowheads="1"/>
            </p:cNvSpPr>
            <p:nvPr/>
          </p:nvSpPr>
          <p:spPr bwMode="auto">
            <a:xfrm>
              <a:off x="3635361" y="2361578"/>
              <a:ext cx="2643519" cy="838822"/>
            </a:xfrm>
            <a:prstGeom prst="wedgeRectCallout">
              <a:avLst>
                <a:gd name="adj1" fmla="val 82868"/>
                <a:gd name="adj2" fmla="val -7632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latin typeface="Arial" charset="0"/>
                <a:cs typeface="Arial" charset="0"/>
              </a:endParaRPr>
            </a:p>
          </p:txBody>
        </p:sp>
        <p:sp>
          <p:nvSpPr>
            <p:cNvPr id="12293" name="Rectangular Callout 4"/>
            <p:cNvSpPr>
              <a:spLocks noChangeArrowheads="1"/>
            </p:cNvSpPr>
            <p:nvPr/>
          </p:nvSpPr>
          <p:spPr bwMode="auto">
            <a:xfrm>
              <a:off x="3642981" y="2376818"/>
              <a:ext cx="2643519" cy="838822"/>
            </a:xfrm>
            <a:prstGeom prst="wedgeRectCallout">
              <a:avLst>
                <a:gd name="adj1" fmla="val -80283"/>
                <a:gd name="adj2" fmla="val -5633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dirty="0" smtClean="0">
                  <a:latin typeface="Arial" charset="0"/>
                  <a:cs typeface="Arial" charset="0"/>
                </a:rPr>
                <a:t>Three compact rings: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3 to 11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 electron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Up to 20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/c proton (warm)</a:t>
              </a:r>
            </a:p>
            <a:p>
              <a:pPr indent="168275">
                <a:buFont typeface="Arial" charset="0"/>
                <a:buChar char="•"/>
              </a:pPr>
              <a:r>
                <a:rPr lang="en-US" sz="1200" dirty="0" smtClean="0">
                  <a:latin typeface="Arial" charset="0"/>
                  <a:cs typeface="Arial" charset="0"/>
                </a:rPr>
                <a:t>Up to 100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GeV</a:t>
              </a:r>
              <a:r>
                <a:rPr lang="en-US" sz="1200" dirty="0" smtClean="0">
                  <a:latin typeface="Arial" charset="0"/>
                  <a:cs typeface="Arial" charset="0"/>
                </a:rPr>
                <a:t>/c proton (cold)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MEIC and Upgrade on </a:t>
            </a:r>
            <a:r>
              <a:rPr lang="en-US" sz="3600" dirty="0" err="1" smtClean="0"/>
              <a:t>JLab</a:t>
            </a:r>
            <a:r>
              <a:rPr lang="en-US" sz="3600" dirty="0" smtClean="0"/>
              <a:t> Site Map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2015" y="-380648"/>
            <a:ext cx="5568709" cy="766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pPr eaLnBrk="1" hangingPunct="1"/>
            <a:r>
              <a:rPr lang="en-US" sz="2900" dirty="0" smtClean="0">
                <a:cs typeface="Arial" charset="0"/>
              </a:rPr>
              <a:t>Luminosity Concept: High Bunch </a:t>
            </a:r>
            <a:r>
              <a:rPr lang="en-US" sz="2900" dirty="0" smtClean="0">
                <a:cs typeface="Arial" charset="0"/>
              </a:rPr>
              <a:t>Repetition Rate</a:t>
            </a:r>
            <a:endParaRPr lang="en-US" sz="2900" i="1" dirty="0" smtClean="0"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84138" y="647700"/>
            <a:ext cx="8920162" cy="23479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indent="-227013" eaLnBrk="1" hangingPunct="1">
              <a:buFontTx/>
              <a:buNone/>
            </a:pPr>
            <a:r>
              <a:rPr lang="en-US" sz="2000" smtClean="0">
                <a:solidFill>
                  <a:srgbClr val="0000FF"/>
                </a:solidFill>
                <a:cs typeface="Arial" charset="0"/>
              </a:rPr>
              <a:t>Luminosity of KEKB and PEP II follow from</a:t>
            </a:r>
            <a:endParaRPr lang="en-US" sz="2000" b="0" smtClean="0">
              <a:solidFill>
                <a:srgbClr val="0000FF"/>
              </a:solidFill>
              <a:cs typeface="Arial" charset="0"/>
            </a:endParaRPr>
          </a:p>
          <a:p>
            <a:pPr marL="627063" lvl="1" eaLnBrk="1" hangingPunct="1"/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Very small </a:t>
            </a:r>
            <a:r>
              <a:rPr lang="el-GR" sz="1800" b="0" smtClean="0">
                <a:solidFill>
                  <a:schemeClr val="tx1"/>
                </a:solidFill>
                <a:cs typeface="Arial" charset="0"/>
              </a:rPr>
              <a:t>β</a:t>
            </a:r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* (~6 mm)</a:t>
            </a:r>
          </a:p>
          <a:p>
            <a:pPr marL="627063" lvl="1" eaLnBrk="1" hangingPunct="1"/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Very short bunch length (</a:t>
            </a:r>
            <a:r>
              <a:rPr lang="el-GR" sz="1800" b="0" smtClean="0">
                <a:solidFill>
                  <a:schemeClr val="tx1"/>
                </a:solidFill>
                <a:cs typeface="Arial" charset="0"/>
              </a:rPr>
              <a:t>σ</a:t>
            </a:r>
            <a:r>
              <a:rPr lang="en-US" sz="1800" b="0" baseline="-25000" smtClean="0">
                <a:solidFill>
                  <a:schemeClr val="tx1"/>
                </a:solidFill>
                <a:cs typeface="Arial" charset="0"/>
              </a:rPr>
              <a:t>z</a:t>
            </a:r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~ </a:t>
            </a:r>
            <a:r>
              <a:rPr lang="el-GR" sz="1800" b="0" smtClean="0">
                <a:solidFill>
                  <a:schemeClr val="tx1"/>
                </a:solidFill>
                <a:cs typeface="Arial" charset="0"/>
              </a:rPr>
              <a:t>β</a:t>
            </a:r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*)</a:t>
            </a:r>
          </a:p>
          <a:p>
            <a:pPr marL="627063" lvl="1" eaLnBrk="1" hangingPunct="1"/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Very small bunch charge (5.3 nC)</a:t>
            </a:r>
            <a:endParaRPr lang="en-US" sz="1800" smtClean="0">
              <a:solidFill>
                <a:srgbClr val="FF0000"/>
              </a:solidFill>
              <a:cs typeface="Arial" charset="0"/>
            </a:endParaRPr>
          </a:p>
          <a:p>
            <a:pPr marL="627063" lvl="1" eaLnBrk="1" hangingPunct="1"/>
            <a:r>
              <a:rPr lang="en-US" sz="1800" b="0" smtClean="0">
                <a:solidFill>
                  <a:schemeClr val="tx1"/>
                </a:solidFill>
                <a:cs typeface="Arial" charset="0"/>
              </a:rPr>
              <a:t>High bunch repetition rate (509 MHz)</a:t>
            </a:r>
          </a:p>
          <a:p>
            <a:pPr marL="627063" lvl="1" eaLnBrk="1" hangingPunct="1"/>
            <a:endParaRPr lang="en-US" sz="400" b="0" smtClean="0">
              <a:solidFill>
                <a:schemeClr val="tx1"/>
              </a:solidFill>
              <a:cs typeface="Arial" charset="0"/>
            </a:endParaRPr>
          </a:p>
          <a:p>
            <a:pPr marL="227013" indent="-227013" eaLnBrk="1" hangingPunct="1">
              <a:buFontTx/>
              <a:buNone/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	      </a:t>
            </a:r>
            <a:r>
              <a:rPr lang="en-US" smtClean="0">
                <a:cs typeface="Arial" charset="0"/>
                <a:sym typeface="Wingdings" pitchFamily="2" charset="2"/>
              </a:rPr>
              <a:t> KEK-B </a:t>
            </a:r>
            <a:r>
              <a:rPr lang="en-US" smtClean="0">
                <a:cs typeface="Arial" charset="0"/>
              </a:rPr>
              <a:t>already over</a:t>
            </a:r>
            <a:r>
              <a:rPr lang="en-US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2x10</a:t>
            </a:r>
            <a:r>
              <a:rPr lang="en-US" baseline="30000" smtClean="0">
                <a:solidFill>
                  <a:srgbClr val="FF0000"/>
                </a:solidFill>
                <a:cs typeface="Arial" charset="0"/>
              </a:rPr>
              <a:t>34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/cm</a:t>
            </a:r>
            <a:r>
              <a:rPr lang="en-US" baseline="30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/s</a:t>
            </a:r>
            <a:endParaRPr lang="en-US" b="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2137270"/>
              </p:ext>
            </p:extLst>
          </p:nvPr>
        </p:nvGraphicFramePr>
        <p:xfrm>
          <a:off x="1484313" y="4181475"/>
          <a:ext cx="5464175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8570"/>
                <a:gridCol w="895766"/>
                <a:gridCol w="985343"/>
                <a:gridCol w="1164496"/>
              </a:tblGrid>
              <a:tr h="2979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KEK</a:t>
                      </a:r>
                      <a:r>
                        <a:rPr lang="en-US" sz="1400" baseline="0" dirty="0" smtClean="0"/>
                        <a:t> B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MEIC</a:t>
                      </a:r>
                      <a:endParaRPr lang="en-US" sz="1400" dirty="0"/>
                    </a:p>
                  </a:txBody>
                  <a:tcPr marL="91430" marR="91430"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 rate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MHz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509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</a:t>
                      </a:r>
                      <a:endParaRPr lang="en-US" sz="1400" dirty="0"/>
                    </a:p>
                  </a:txBody>
                  <a:tcPr marL="91430" marR="91430"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Particles per</a:t>
                      </a:r>
                      <a:r>
                        <a:rPr lang="en-US" sz="1400" baseline="0" dirty="0" smtClean="0"/>
                        <a:t> b</a:t>
                      </a:r>
                      <a:r>
                        <a:rPr lang="en-US" sz="1400" dirty="0" smtClean="0"/>
                        <a:t>unch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</a:t>
                      </a:r>
                      <a:endParaRPr lang="en-US" sz="1400" baseline="300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 / 1.4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0.42 / 2.5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current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 / 1.8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 / 3</a:t>
                      </a:r>
                      <a:endParaRPr lang="en-US" sz="1400" dirty="0"/>
                    </a:p>
                  </a:txBody>
                  <a:tcPr marL="91430" marR="91430"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length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dirty="0" smtClean="0"/>
                        <a:t> / 0.75</a:t>
                      </a:r>
                      <a:endParaRPr lang="en-US" sz="1400" dirty="0"/>
                    </a:p>
                  </a:txBody>
                  <a:tcPr marL="91430" marR="91430"/>
                </a:tc>
              </a:tr>
              <a:tr h="295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 &amp; vertical </a:t>
                      </a:r>
                      <a:r>
                        <a:rPr lang="el-GR" sz="1400" dirty="0" smtClean="0"/>
                        <a:t>β</a:t>
                      </a:r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56/0.56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 / 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0" marR="91430"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Luminosity per IP,</a:t>
                      </a:r>
                      <a:r>
                        <a:rPr lang="en-US" sz="1400" baseline="0" dirty="0" smtClean="0"/>
                        <a:t> 10</a:t>
                      </a:r>
                      <a:r>
                        <a:rPr lang="en-US" sz="1400" baseline="30000" dirty="0" smtClean="0"/>
                        <a:t>33</a:t>
                      </a:r>
                      <a:endParaRPr lang="en-US" sz="1400" baseline="300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aseline="300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30" marR="914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5.6 ~ 14</a:t>
                      </a:r>
                      <a:endParaRPr lang="en-US" sz="1400" dirty="0"/>
                    </a:p>
                  </a:txBody>
                  <a:tcPr marL="91430" marR="9143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" y="2822575"/>
            <a:ext cx="8069263" cy="132343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latin typeface="+mj-lt"/>
              </a:rPr>
              <a:t>JLab</a:t>
            </a:r>
            <a:r>
              <a:rPr lang="en-US" sz="2000" b="1" dirty="0">
                <a:latin typeface="+mj-lt"/>
              </a:rPr>
              <a:t> is poised to replicate same success in electron-ion collider:</a:t>
            </a:r>
          </a:p>
          <a:p>
            <a:pPr marL="233363" lvl="1" indent="223838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latin typeface="+mj-lt"/>
              </a:rPr>
              <a:t> A high repetition rate electron beam from CEBAF</a:t>
            </a:r>
          </a:p>
          <a:p>
            <a:pPr marL="233363" lvl="1" indent="223838" eaLnBrk="0" hangingPunct="0">
              <a:buFont typeface="Arial" pitchFamily="34" charset="0"/>
              <a:buChar char="•"/>
              <a:defRPr/>
            </a:pPr>
            <a:r>
              <a:rPr lang="en-US" sz="2000" b="1" dirty="0">
                <a:latin typeface="+mj-lt"/>
              </a:rPr>
              <a:t> A </a:t>
            </a:r>
            <a:r>
              <a:rPr lang="en-US" sz="2000" b="1" dirty="0" smtClean="0">
                <a:latin typeface="+mj-lt"/>
              </a:rPr>
              <a:t>new </a:t>
            </a:r>
            <a:r>
              <a:rPr lang="en-US" sz="2000" b="1" dirty="0">
                <a:latin typeface="+mj-lt"/>
              </a:rPr>
              <a:t>ion complex (so can match e-beam) </a:t>
            </a:r>
            <a:endParaRPr lang="en-US" sz="2000" b="1" dirty="0" smtClean="0">
              <a:latin typeface="+mj-lt"/>
            </a:endParaRPr>
          </a:p>
          <a:p>
            <a:pPr marL="233363" lvl="1" indent="223838" eaLnBrk="0" hangingPunct="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Electron cooling to allow short ion bunches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547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Parameters for </a:t>
            </a:r>
            <a:r>
              <a:rPr lang="en-US" sz="3000" i="1" u="sng" dirty="0" smtClean="0"/>
              <a:t>Full Acceptance</a:t>
            </a:r>
            <a:r>
              <a:rPr lang="en-US" sz="3000" i="1" dirty="0" smtClean="0"/>
              <a:t> </a:t>
            </a:r>
            <a:r>
              <a:rPr lang="en-US" sz="3000" dirty="0" smtClean="0"/>
              <a:t>Interaction Point</a:t>
            </a:r>
            <a:endParaRPr lang="en-US" sz="3000" dirty="0" smtClean="0">
              <a:solidFill>
                <a:srgbClr val="0033CC"/>
              </a:solidFill>
              <a:latin typeface="Candara" pitchFamily="34" charset="0"/>
            </a:endParaRPr>
          </a:p>
        </p:txBody>
      </p:sp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773113" y="796925"/>
          <a:ext cx="7362825" cy="5364320"/>
        </p:xfrm>
        <a:graphic>
          <a:graphicData uri="http://schemas.openxmlformats.org/drawingml/2006/table">
            <a:tbl>
              <a:tblPr/>
              <a:tblGrid>
                <a:gridCol w="3332162"/>
                <a:gridCol w="1006475"/>
                <a:gridCol w="1447800"/>
                <a:gridCol w="1576388"/>
              </a:tblGrid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Collision frequency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MHz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Particles per bunch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Polarization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 70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RMS bunch length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 emittance, normalized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µm rad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emittance, normalized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µm rad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beam-beam tune shift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0.014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Laslett tune shift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small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FF quad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05" name="Rectangle 93"/>
          <p:cNvSpPr>
            <a:spLocks noChangeArrowheads="1"/>
          </p:cNvSpPr>
          <p:nvPr/>
        </p:nvSpPr>
        <p:spPr bwMode="auto">
          <a:xfrm>
            <a:off x="5524500" y="5448300"/>
            <a:ext cx="2171700" cy="723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06" name="Line 94"/>
          <p:cNvSpPr>
            <a:spLocks noChangeShapeType="1"/>
          </p:cNvSpPr>
          <p:nvPr/>
        </p:nvSpPr>
        <p:spPr bwMode="auto">
          <a:xfrm>
            <a:off x="4631961" y="569626"/>
            <a:ext cx="1984739" cy="48786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87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Parameters for </a:t>
            </a:r>
            <a:r>
              <a:rPr lang="en-US" sz="3000" i="1" u="sng" dirty="0" smtClean="0"/>
              <a:t>High Luminosity</a:t>
            </a:r>
            <a:r>
              <a:rPr lang="en-US" sz="3000" i="1" dirty="0" smtClean="0"/>
              <a:t> </a:t>
            </a:r>
            <a:r>
              <a:rPr lang="en-US" sz="3000" dirty="0" smtClean="0"/>
              <a:t>Interaction Point</a:t>
            </a:r>
          </a:p>
        </p:txBody>
      </p:sp>
      <p:graphicFrame>
        <p:nvGraphicFramePr>
          <p:cNvPr id="5436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875748"/>
              </p:ext>
            </p:extLst>
          </p:nvPr>
        </p:nvGraphicFramePr>
        <p:xfrm>
          <a:off x="723901" y="828674"/>
          <a:ext cx="7399336" cy="5366746"/>
        </p:xfrm>
        <a:graphic>
          <a:graphicData uri="http://schemas.openxmlformats.org/drawingml/2006/table">
            <a:tbl>
              <a:tblPr/>
              <a:tblGrid>
                <a:gridCol w="3348007"/>
                <a:gridCol w="1011628"/>
                <a:gridCol w="1454817"/>
                <a:gridCol w="1584884"/>
              </a:tblGrid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Collision frequency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Particles per bunch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Polarization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 70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80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 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RMS bunch length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 emittance, normalized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µm rad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emittance, normalized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µm rad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Horizontal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Vertical beam-beam tune shift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Laslett tune shift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small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 from IP to 1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FF quad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3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Luminosity per IP,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14.2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29" name="Rectangle 90"/>
          <p:cNvSpPr>
            <a:spLocks noChangeArrowheads="1"/>
          </p:cNvSpPr>
          <p:nvPr/>
        </p:nvSpPr>
        <p:spPr bwMode="auto">
          <a:xfrm>
            <a:off x="5524500" y="5486400"/>
            <a:ext cx="2171700" cy="723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0" name="Line 91"/>
          <p:cNvSpPr>
            <a:spLocks noChangeShapeType="1"/>
          </p:cNvSpPr>
          <p:nvPr/>
        </p:nvSpPr>
        <p:spPr bwMode="auto">
          <a:xfrm>
            <a:off x="5051685" y="569626"/>
            <a:ext cx="1565015" cy="49167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27465</TotalTime>
  <Words>2042</Words>
  <Application>Microsoft Office PowerPoint</Application>
  <PresentationFormat>On-screen Show (4:3)</PresentationFormat>
  <Paragraphs>542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JLab_PowerPoint3</vt:lpstr>
      <vt:lpstr>Conceptual Design of A Medium Energy Polarized Electron-Ion Collider at JLab</vt:lpstr>
      <vt:lpstr>Electron-Ion Collider (EIC) at JLab</vt:lpstr>
      <vt:lpstr>MEIC Design</vt:lpstr>
      <vt:lpstr>MEIC Design (cont.)</vt:lpstr>
      <vt:lpstr>MEIC Layout</vt:lpstr>
      <vt:lpstr>MEIC and Upgrade on JLab Site Map</vt:lpstr>
      <vt:lpstr>Luminosity Concept: High Bunch Repetition Rate</vt:lpstr>
      <vt:lpstr>Parameters for Full Acceptance Interaction Point</vt:lpstr>
      <vt:lpstr>Parameters for High Luminosity Interaction Point</vt:lpstr>
      <vt:lpstr>The Current Design Status</vt:lpstr>
      <vt:lpstr>MEIC Design Details</vt:lpstr>
      <vt:lpstr>A New Ion Complex</vt:lpstr>
      <vt:lpstr>MEIC “Full-Acceptance” Detector</vt:lpstr>
      <vt:lpstr>Detector Integration</vt:lpstr>
      <vt:lpstr>Interaction Region: Ions</vt:lpstr>
      <vt:lpstr>Crab Crossing</vt:lpstr>
      <vt:lpstr>Electron Cooler</vt:lpstr>
      <vt:lpstr>The First Design of MEIC ERL Circulator Cooler</vt:lpstr>
      <vt:lpstr>Cooling Test Facility</vt:lpstr>
      <vt:lpstr>Summary</vt:lpstr>
      <vt:lpstr>JLab EIC Study Group</vt:lpstr>
      <vt:lpstr>MEIC Layout</vt:lpstr>
      <vt:lpstr>MEIC Electron Ring Footprint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sthomas</dc:creator>
  <cp:lastModifiedBy>dad</cp:lastModifiedBy>
  <cp:revision>802</cp:revision>
  <cp:lastPrinted>2012-03-20T13:34:14Z</cp:lastPrinted>
  <dcterms:created xsi:type="dcterms:W3CDTF">2007-01-08T14:19:28Z</dcterms:created>
  <dcterms:modified xsi:type="dcterms:W3CDTF">2012-04-07T14:52:59Z</dcterms:modified>
</cp:coreProperties>
</file>