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7A"/>
    <a:srgbClr val="0033CC"/>
    <a:srgbClr val="3333CC"/>
    <a:srgbClr val="0000FF"/>
    <a:srgbClr val="8DB4E3"/>
    <a:srgbClr val="D60093"/>
    <a:srgbClr val="660066"/>
    <a:srgbClr val="FF3300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46" autoAdjust="0"/>
    <p:restoredTop sz="94660"/>
  </p:normalViewPr>
  <p:slideViewPr>
    <p:cSldViewPr>
      <p:cViewPr varScale="1">
        <p:scale>
          <a:sx n="74" d="100"/>
          <a:sy n="74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992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606398-4C8B-42CA-BEED-C94AB713B66C}" type="datetimeFigureOut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Igor Strakovsky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891252-1A15-4E64-ACCD-99ED45384C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62DA4-69D6-4F33-96F3-C557D3C96E5A}" type="datetimeFigureOut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Igor Strakovsky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0F350-45D8-45FF-8AB8-28CEED5396F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70F350-45D8-45FF-8AB8-28CEED5396F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Igor Strakovsky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A89C6-3C10-484B-B261-27BE3AD3EEA5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97377-C0E3-4994-A435-DD1DEF2E8B05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57BF5-BF05-4F27-8E86-17DE1C2C2019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6E056-EA0D-4311-9C0D-9CB07D88295C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BCDC-2329-4D7C-AC5E-26F72D039F67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8D9A5-BE55-41F3-AE3C-3497F44CE322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92098-90F2-4C97-84BE-09198443ACC8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785F8-3700-40DD-9B13-7DE920C629DD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37FD-1457-4596-A103-BEC56FADE0C1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5B960-EE04-46AF-BC64-12F5ACF2D8E6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42C98-40BF-4471-B159-F73C6290740F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3E1A7-BD9A-4834-BA30-E9CD04B28143}" type="datetime1">
              <a:rPr lang="en-US" smtClean="0"/>
              <a:pPr/>
              <a:t>3/31/2012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95D-2C1A-46A8-B40B-B14E50EBC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810000"/>
            <a:ext cx="1676400" cy="863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 Box 8"/>
          <p:cNvSpPr txBox="1">
            <a:spLocks noChangeArrowheads="1"/>
          </p:cNvSpPr>
          <p:nvPr/>
        </p:nvSpPr>
        <p:spPr bwMode="auto">
          <a:xfrm>
            <a:off x="6765925" y="22828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5372" name="Text Box 11"/>
          <p:cNvSpPr txBox="1">
            <a:spLocks noChangeArrowheads="1"/>
          </p:cNvSpPr>
          <p:nvPr/>
        </p:nvSpPr>
        <p:spPr bwMode="auto">
          <a:xfrm>
            <a:off x="288925" y="213042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fld id="{94686250-8333-4809-AE94-204206772090}" type="datetime1">
              <a:rPr lang="en-US" b="1" smtClean="0">
                <a:solidFill>
                  <a:schemeClr val="tx1"/>
                </a:solidFill>
              </a:rPr>
              <a:pPr/>
              <a:t>3/31/2012</a:t>
            </a:fld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     Igor Strakovsky    </a:t>
            </a:r>
            <a:fld id="{1C9F895D-2C1A-46A8-B40B-B14E50EBC3DB}" type="slidenum">
              <a:rPr lang="en-US" b="1" smtClean="0">
                <a:solidFill>
                  <a:schemeClr val="tx1"/>
                </a:solidFill>
              </a:rPr>
              <a:pPr/>
              <a:t>1</a:t>
            </a:fld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6400800"/>
            <a:ext cx="27374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Forum for MAX-IV Ring, Lund, Nov 2011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latin typeface="Freestyle Script" pitchFamily="66" charset="0"/>
              </a:rPr>
              <a:t>Inverse Pion Electroproduction (</a:t>
            </a:r>
            <a:r>
              <a:rPr lang="en-US" sz="6000" dirty="0" smtClean="0">
                <a:solidFill>
                  <a:srgbClr val="FFFF00"/>
                </a:solidFill>
                <a:latin typeface="Freestyle Script" pitchFamily="66" charset="0"/>
              </a:rPr>
              <a:t>IPE</a:t>
            </a:r>
            <a:r>
              <a:rPr lang="en-US" sz="6000" dirty="0" smtClean="0">
                <a:solidFill>
                  <a:schemeClr val="bg1"/>
                </a:solidFill>
                <a:latin typeface="Freestyle Script" pitchFamily="66" charset="0"/>
              </a:rPr>
              <a:t>)</a:t>
            </a:r>
            <a:endParaRPr lang="en-US" sz="6000" dirty="0" smtClean="0">
              <a:solidFill>
                <a:srgbClr val="FFFF00"/>
              </a:solidFill>
              <a:latin typeface="Freestyle Script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257800"/>
            <a:ext cx="72611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· </a:t>
            </a:r>
            <a:r>
              <a:rPr lang="en-US" b="1" dirty="0" smtClean="0"/>
              <a:t>IPE </a:t>
            </a:r>
            <a:r>
              <a:rPr lang="en-US" b="1" dirty="0" smtClean="0">
                <a:solidFill>
                  <a:srgbClr val="0000FF"/>
                </a:solidFill>
                <a:latin typeface="Symbol" pitchFamily="18" charset="2"/>
              </a:rPr>
              <a:t>p</a:t>
            </a:r>
            <a:r>
              <a:rPr lang="en-US" b="1" baseline="30000" dirty="0" smtClean="0">
                <a:solidFill>
                  <a:srgbClr val="0000FF"/>
                </a:solidFill>
                <a:latin typeface="Symbol" pitchFamily="18" charset="2"/>
              </a:rPr>
              <a:t>-</a:t>
            </a:r>
            <a:r>
              <a:rPr lang="en-US" b="1" dirty="0" err="1" smtClean="0">
                <a:solidFill>
                  <a:srgbClr val="0000FF"/>
                </a:solidFill>
              </a:rPr>
              <a:t>p</a:t>
            </a:r>
            <a:r>
              <a:rPr lang="en-US" b="1" dirty="0" err="1" smtClean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b="1" dirty="0" err="1" smtClean="0">
                <a:solidFill>
                  <a:srgbClr val="0000FF"/>
                </a:solidFill>
              </a:rPr>
              <a:t>e</a:t>
            </a:r>
            <a:r>
              <a:rPr lang="en-US" b="1" baseline="30000" dirty="0" err="1" smtClean="0">
                <a:solidFill>
                  <a:srgbClr val="0000FF"/>
                </a:solidFill>
              </a:rPr>
              <a:t>+</a:t>
            </a:r>
            <a:r>
              <a:rPr lang="en-US" b="1" dirty="0" err="1" smtClean="0">
                <a:solidFill>
                  <a:srgbClr val="0000FF"/>
                </a:solidFill>
              </a:rPr>
              <a:t>e</a:t>
            </a:r>
            <a:r>
              <a:rPr lang="en-US" b="1" baseline="30000" dirty="0" smtClean="0">
                <a:solidFill>
                  <a:srgbClr val="0000FF"/>
                </a:solidFill>
                <a:latin typeface="Symbol" pitchFamily="18" charset="2"/>
              </a:rPr>
              <a:t>-</a:t>
            </a:r>
            <a:r>
              <a:rPr lang="en-US" b="1" dirty="0" smtClean="0">
                <a:solidFill>
                  <a:srgbClr val="0000FF"/>
                </a:solidFill>
              </a:rPr>
              <a:t>n  </a:t>
            </a:r>
            <a:r>
              <a:rPr lang="en-US" dirty="0" smtClean="0"/>
              <a:t>measurements will significantly complement the current </a:t>
            </a:r>
          </a:p>
          <a:p>
            <a:r>
              <a:rPr lang="en-US" b="1" dirty="0" smtClean="0"/>
              <a:t>   electroproduction </a:t>
            </a:r>
            <a:r>
              <a:rPr lang="en-US" b="1" dirty="0" smtClean="0">
                <a:solidFill>
                  <a:srgbClr val="0000FF"/>
                </a:solidFill>
                <a:latin typeface="Symbol" pitchFamily="18" charset="2"/>
              </a:rPr>
              <a:t>g</a:t>
            </a:r>
            <a:r>
              <a:rPr lang="en-US" b="1" dirty="0" smtClean="0">
                <a:solidFill>
                  <a:srgbClr val="0000FF"/>
                </a:solidFill>
              </a:rPr>
              <a:t>*</a:t>
            </a:r>
            <a:r>
              <a:rPr lang="en-US" b="1" dirty="0" err="1" smtClean="0">
                <a:solidFill>
                  <a:srgbClr val="0000FF"/>
                </a:solidFill>
              </a:rPr>
              <a:t>N</a:t>
            </a:r>
            <a:r>
              <a:rPr lang="en-US" b="1" dirty="0" err="1" smtClean="0">
                <a:solidFill>
                  <a:srgbClr val="0000FF"/>
                </a:solidFill>
                <a:sym typeface="Wingdings" pitchFamily="2" charset="2"/>
              </a:rPr>
              <a:t></a:t>
            </a:r>
            <a:r>
              <a:rPr lang="en-US" b="1" dirty="0" err="1" smtClean="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p</a:t>
            </a:r>
            <a:r>
              <a:rPr lang="en-US" b="1" dirty="0" err="1" smtClean="0">
                <a:solidFill>
                  <a:srgbClr val="0000FF"/>
                </a:solidFill>
                <a:sym typeface="Wingdings" pitchFamily="2" charset="2"/>
              </a:rPr>
              <a:t>N</a:t>
            </a:r>
            <a:r>
              <a:rPr lang="en-US" b="1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dirty="0" smtClean="0"/>
              <a:t>study for the evolution of baryon properties </a:t>
            </a:r>
          </a:p>
          <a:p>
            <a:r>
              <a:rPr lang="en-US" dirty="0" smtClean="0"/>
              <a:t>   with increasing momentum transfer by investigation of the case for the </a:t>
            </a:r>
          </a:p>
          <a:p>
            <a:r>
              <a:rPr lang="en-US" b="1" i="1" dirty="0" smtClean="0">
                <a:solidFill>
                  <a:srgbClr val="0000FF"/>
                </a:solidFill>
              </a:rPr>
              <a:t>   time-like virtual photon</a:t>
            </a:r>
            <a:r>
              <a:rPr lang="en-US" dirty="0" smtClean="0"/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971800"/>
            <a:ext cx="4260327" cy="2230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3048000"/>
            <a:ext cx="163609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685800" y="1219200"/>
            <a:ext cx="75924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Symbol" pitchFamily="18" charset="2"/>
              </a:rPr>
              <a:t>· </a:t>
            </a:r>
            <a:r>
              <a:rPr lang="en-US" b="1" dirty="0" smtClean="0"/>
              <a:t>IPE </a:t>
            </a:r>
            <a:r>
              <a:rPr lang="en-US" dirty="0" smtClean="0"/>
              <a:t>is the only process which allows the determination of </a:t>
            </a:r>
            <a:r>
              <a:rPr lang="en-US" b="1" dirty="0" smtClean="0"/>
              <a:t>EM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nucleon</a:t>
            </a:r>
            <a:r>
              <a:rPr lang="en-US" dirty="0" smtClean="0"/>
              <a:t> </a:t>
            </a:r>
            <a:r>
              <a:rPr lang="en-US" sz="1600" dirty="0" smtClean="0"/>
              <a:t>&amp;</a:t>
            </a:r>
            <a:r>
              <a:rPr lang="en-US" dirty="0" smtClean="0"/>
              <a:t> pion </a:t>
            </a:r>
          </a:p>
          <a:p>
            <a:r>
              <a:rPr lang="en-US" b="1" dirty="0" smtClean="0"/>
              <a:t>   </a:t>
            </a:r>
            <a:r>
              <a:rPr lang="en-US" b="1" dirty="0" err="1" smtClean="0"/>
              <a:t>formfactors</a:t>
            </a:r>
            <a:r>
              <a:rPr lang="en-US" dirty="0" smtClean="0"/>
              <a:t> in the intervals</a:t>
            </a:r>
          </a:p>
          <a:p>
            <a:endParaRPr lang="en-US" dirty="0" smtClean="0"/>
          </a:p>
          <a:p>
            <a:pPr algn="ctr"/>
            <a:r>
              <a:rPr lang="en-US" dirty="0" smtClean="0"/>
              <a:t>	0 &lt; k</a:t>
            </a:r>
            <a:r>
              <a:rPr lang="en-US" b="1" baseline="30000" dirty="0" smtClean="0"/>
              <a:t>2 </a:t>
            </a:r>
            <a:r>
              <a:rPr lang="en-US" dirty="0" smtClean="0"/>
              <a:t>&lt; 4 M</a:t>
            </a:r>
            <a:r>
              <a:rPr lang="en-US" b="1" baseline="30000" dirty="0" smtClean="0"/>
              <a:t>2</a:t>
            </a:r>
            <a:r>
              <a:rPr lang="en-US" dirty="0" smtClean="0"/>
              <a:t> = 3.53 GeV</a:t>
            </a:r>
            <a:r>
              <a:rPr lang="en-US" b="1" baseline="30000" dirty="0" smtClean="0"/>
              <a:t>2</a:t>
            </a:r>
            <a:r>
              <a:rPr lang="en-US" dirty="0" smtClean="0"/>
              <a:t> 		0 &lt; k</a:t>
            </a:r>
            <a:r>
              <a:rPr lang="en-US" b="1" baseline="30000" dirty="0" smtClean="0"/>
              <a:t>2</a:t>
            </a:r>
            <a:r>
              <a:rPr lang="en-US" dirty="0" smtClean="0"/>
              <a:t> &lt; 4 m</a:t>
            </a:r>
            <a:r>
              <a:rPr lang="en-US" b="1" baseline="-25000" dirty="0" smtClean="0">
                <a:latin typeface="Symbol" pitchFamily="18" charset="2"/>
              </a:rPr>
              <a:t>p</a:t>
            </a:r>
            <a:r>
              <a:rPr lang="en-US" dirty="0" smtClean="0"/>
              <a:t> = 0.08 GeV</a:t>
            </a:r>
            <a:r>
              <a:rPr lang="en-US" baseline="30000" dirty="0" smtClean="0"/>
              <a:t>2</a:t>
            </a:r>
          </a:p>
          <a:p>
            <a:endParaRPr lang="en-US" dirty="0" smtClean="0"/>
          </a:p>
          <a:p>
            <a:r>
              <a:rPr lang="en-US" dirty="0" smtClean="0"/>
              <a:t>    which are </a:t>
            </a:r>
            <a:r>
              <a:rPr lang="en-US" dirty="0" err="1" smtClean="0"/>
              <a:t>kinematically</a:t>
            </a:r>
            <a:r>
              <a:rPr lang="en-US" dirty="0" smtClean="0"/>
              <a:t> unattainable from </a:t>
            </a:r>
            <a:r>
              <a:rPr lang="en-US" b="1" dirty="0" err="1" smtClean="0">
                <a:solidFill>
                  <a:srgbClr val="0000FF"/>
                </a:solidFill>
              </a:rPr>
              <a:t>e</a:t>
            </a:r>
            <a:r>
              <a:rPr lang="en-US" b="1" baseline="30000" dirty="0" err="1" smtClean="0">
                <a:solidFill>
                  <a:srgbClr val="0000FF"/>
                </a:solidFill>
              </a:rPr>
              <a:t>+</a:t>
            </a:r>
            <a:r>
              <a:rPr lang="en-US" b="1" dirty="0" err="1" smtClean="0">
                <a:solidFill>
                  <a:srgbClr val="0000FF"/>
                </a:solidFill>
              </a:rPr>
              <a:t>e</a:t>
            </a:r>
            <a:r>
              <a:rPr lang="en-US" b="1" baseline="30000" dirty="0" smtClean="0">
                <a:solidFill>
                  <a:srgbClr val="0000FF"/>
                </a:solidFill>
                <a:latin typeface="Symbol" pitchFamily="18" charset="2"/>
              </a:rPr>
              <a:t>-</a:t>
            </a:r>
            <a:r>
              <a:rPr lang="en-US" dirty="0" smtClean="0"/>
              <a:t> initial states.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1828800" y="1981200"/>
            <a:ext cx="6248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514600" y="6581001"/>
            <a:ext cx="396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/>
              <a:t>Physics with Secondary Hadron Beams</a:t>
            </a:r>
            <a:r>
              <a:rPr lang="en-US" sz="1200" b="1" dirty="0" smtClean="0"/>
              <a:t>, </a:t>
            </a:r>
            <a:r>
              <a:rPr lang="en-US" sz="1200" b="1" dirty="0" smtClean="0"/>
              <a:t>Ashburn</a:t>
            </a:r>
            <a:r>
              <a:rPr lang="en-US" sz="1200" b="1" dirty="0" smtClean="0"/>
              <a:t>, VA, </a:t>
            </a:r>
            <a:r>
              <a:rPr lang="en-US" sz="1200" b="1" dirty="0" smtClean="0"/>
              <a:t>April</a:t>
            </a:r>
            <a:r>
              <a:rPr lang="en-US" sz="1200" b="1" dirty="0" smtClean="0"/>
              <a:t> </a:t>
            </a:r>
            <a:r>
              <a:rPr lang="en-US" sz="1200" b="1" dirty="0" smtClean="0"/>
              <a:t>2012</a:t>
            </a:r>
            <a:endParaRPr lang="en-US" sz="1200" b="1" dirty="0"/>
          </a:p>
        </p:txBody>
      </p:sp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686800" y="6276975"/>
            <a:ext cx="45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Arrow Connector 17"/>
          <p:cNvCxnSpPr/>
          <p:nvPr/>
        </p:nvCxnSpPr>
        <p:spPr>
          <a:xfrm>
            <a:off x="5638800" y="4953000"/>
            <a:ext cx="7620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755713">
            <a:off x="6067050" y="484349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D60093"/>
                </a:solidFill>
              </a:rPr>
              <a:t>CLAS</a:t>
            </a:r>
            <a:endParaRPr lang="en-US" b="1" dirty="0">
              <a:solidFill>
                <a:srgbClr val="D60093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1676400" y="3962400"/>
            <a:ext cx="9906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1620741">
            <a:off x="1582096" y="4204765"/>
            <a:ext cx="934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D60093"/>
                </a:solidFill>
              </a:rPr>
              <a:t>JLab EIC</a:t>
            </a:r>
            <a:endParaRPr lang="en-US" dirty="0">
              <a:solidFill>
                <a:srgbClr val="D60093"/>
              </a:solidFill>
            </a:endParaRPr>
          </a:p>
        </p:txBody>
      </p:sp>
      <p:graphicFrame>
        <p:nvGraphicFramePr>
          <p:cNvPr id="2" name="Object 17"/>
          <p:cNvGraphicFramePr>
            <a:graphicFrameLocks noChangeAspect="1"/>
          </p:cNvGraphicFramePr>
          <p:nvPr/>
        </p:nvGraphicFramePr>
        <p:xfrm>
          <a:off x="0" y="6311900"/>
          <a:ext cx="533400" cy="546100"/>
        </p:xfrm>
        <a:graphic>
          <a:graphicData uri="http://schemas.openxmlformats.org/presentationml/2006/ole">
            <p:oleObj spid="_x0000_s57347" name="Bitmap Image" r:id="rId8" imgW="1952898" imgH="2000000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12428</TotalTime>
  <Words>95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Bitmap Image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 P11 Revival</dc:title>
  <dc:creator>Igor Strakovsky</dc:creator>
  <cp:lastModifiedBy>Igor Strakovsky</cp:lastModifiedBy>
  <cp:revision>229</cp:revision>
  <dcterms:created xsi:type="dcterms:W3CDTF">2010-07-23T19:01:18Z</dcterms:created>
  <dcterms:modified xsi:type="dcterms:W3CDTF">2012-03-31T14:31:18Z</dcterms:modified>
</cp:coreProperties>
</file>