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notesMasterIdLst>
    <p:notesMasterId r:id="rId35"/>
  </p:notesMasterIdLst>
  <p:handoutMasterIdLst>
    <p:handoutMasterId r:id="rId36"/>
  </p:handoutMasterIdLst>
  <p:sldIdLst>
    <p:sldId id="272" r:id="rId2"/>
    <p:sldId id="360" r:id="rId3"/>
    <p:sldId id="361" r:id="rId4"/>
    <p:sldId id="365" r:id="rId5"/>
    <p:sldId id="366" r:id="rId6"/>
    <p:sldId id="364" r:id="rId7"/>
    <p:sldId id="368" r:id="rId8"/>
    <p:sldId id="398" r:id="rId9"/>
    <p:sldId id="367" r:id="rId10"/>
    <p:sldId id="369" r:id="rId11"/>
    <p:sldId id="325" r:id="rId12"/>
    <p:sldId id="370" r:id="rId13"/>
    <p:sldId id="391" r:id="rId14"/>
    <p:sldId id="330" r:id="rId15"/>
    <p:sldId id="374" r:id="rId16"/>
    <p:sldId id="405" r:id="rId17"/>
    <p:sldId id="403" r:id="rId18"/>
    <p:sldId id="394" r:id="rId19"/>
    <p:sldId id="376" r:id="rId20"/>
    <p:sldId id="377" r:id="rId21"/>
    <p:sldId id="397" r:id="rId22"/>
    <p:sldId id="402" r:id="rId23"/>
    <p:sldId id="396" r:id="rId24"/>
    <p:sldId id="378" r:id="rId25"/>
    <p:sldId id="381" r:id="rId26"/>
    <p:sldId id="392" r:id="rId27"/>
    <p:sldId id="393" r:id="rId28"/>
    <p:sldId id="401" r:id="rId29"/>
    <p:sldId id="386" r:id="rId30"/>
    <p:sldId id="387" r:id="rId31"/>
    <p:sldId id="389" r:id="rId32"/>
    <p:sldId id="388" r:id="rId33"/>
    <p:sldId id="350" r:id="rId34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760A"/>
    <a:srgbClr val="808080"/>
    <a:srgbClr val="FF0000"/>
    <a:srgbClr val="CC0000"/>
    <a:srgbClr val="FF00FF"/>
    <a:srgbClr val="00CC00"/>
    <a:srgbClr val="00FF00"/>
    <a:srgbClr val="00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399" autoAdjust="0"/>
  </p:normalViewPr>
  <p:slideViewPr>
    <p:cSldViewPr>
      <p:cViewPr varScale="1">
        <p:scale>
          <a:sx n="128" d="100"/>
          <a:sy n="128" d="100"/>
        </p:scale>
        <p:origin x="-114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55" cy="480391"/>
          </a:xfrm>
          <a:prstGeom prst="rect">
            <a:avLst/>
          </a:prstGeom>
        </p:spPr>
        <p:txBody>
          <a:bodyPr vert="horz" lIns="95674" tIns="47837" rIns="95674" bIns="47837" rtlCol="0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271" y="0"/>
            <a:ext cx="3170255" cy="480391"/>
          </a:xfrm>
          <a:prstGeom prst="rect">
            <a:avLst/>
          </a:prstGeom>
        </p:spPr>
        <p:txBody>
          <a:bodyPr vert="horz" lIns="95674" tIns="47837" rIns="95674" bIns="47837" rtlCol="0"/>
          <a:lstStyle>
            <a:lvl1pPr algn="r">
              <a:defRPr sz="1300"/>
            </a:lvl1pPr>
          </a:lstStyle>
          <a:p>
            <a:pPr>
              <a:defRPr/>
            </a:pPr>
            <a:fld id="{A6D9F058-7E16-48D9-9A93-047C51A6795C}" type="datetimeFigureOut">
              <a:rPr lang="en-US"/>
              <a:pPr>
                <a:defRPr/>
              </a:pPr>
              <a:t>4/17/2012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159"/>
            <a:ext cx="3170255" cy="480391"/>
          </a:xfrm>
          <a:prstGeom prst="rect">
            <a:avLst/>
          </a:prstGeom>
        </p:spPr>
        <p:txBody>
          <a:bodyPr vert="horz" lIns="95674" tIns="47837" rIns="95674" bIns="47837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271" y="9119159"/>
            <a:ext cx="3170255" cy="480391"/>
          </a:xfrm>
          <a:prstGeom prst="rect">
            <a:avLst/>
          </a:prstGeom>
        </p:spPr>
        <p:txBody>
          <a:bodyPr vert="horz" lIns="95674" tIns="47837" rIns="95674" bIns="47837" rtlCol="0" anchor="b"/>
          <a:lstStyle>
            <a:lvl1pPr algn="r">
              <a:defRPr sz="1300"/>
            </a:lvl1pPr>
          </a:lstStyle>
          <a:p>
            <a:pPr>
              <a:defRPr/>
            </a:pPr>
            <a:fld id="{449C61A3-FEB6-4F28-B9BF-33DD0930F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80304" cy="472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1" tIns="47426" rIns="94851" bIns="47426" numCol="1" anchor="t" anchorCtr="0" compatLnSpc="1">
            <a:prstTxWarp prst="textNoShape">
              <a:avLst/>
            </a:prstTxWarp>
          </a:bodyPr>
          <a:lstStyle>
            <a:lvl1pPr defTabSz="948432" ea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300">
                <a:latin typeface="Times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4897" y="1"/>
            <a:ext cx="3180303" cy="472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1" tIns="47426" rIns="94851" bIns="47426" numCol="1" anchor="t" anchorCtr="0" compatLnSpc="1">
            <a:prstTxWarp prst="textNoShape">
              <a:avLst/>
            </a:prstTxWarp>
          </a:bodyPr>
          <a:lstStyle>
            <a:lvl1pPr algn="r" defTabSz="948432" ea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300">
                <a:latin typeface="Times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43013" y="708025"/>
            <a:ext cx="4829175" cy="36210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54594" y="4564533"/>
            <a:ext cx="5406013" cy="4328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1" tIns="47426" rIns="94851" bIns="474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9065"/>
            <a:ext cx="3180304" cy="472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1" tIns="47426" rIns="94851" bIns="47426" numCol="1" anchor="b" anchorCtr="0" compatLnSpc="1">
            <a:prstTxWarp prst="textNoShape">
              <a:avLst/>
            </a:prstTxWarp>
          </a:bodyPr>
          <a:lstStyle>
            <a:lvl1pPr defTabSz="948432" ea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300">
                <a:latin typeface="Times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4897" y="9129065"/>
            <a:ext cx="3180303" cy="472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1" tIns="47426" rIns="94851" bIns="47426" numCol="1" anchor="b" anchorCtr="0" compatLnSpc="1">
            <a:prstTxWarp prst="textNoShape">
              <a:avLst/>
            </a:prstTxWarp>
          </a:bodyPr>
          <a:lstStyle>
            <a:lvl1pPr algn="r" defTabSz="948432" ea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300">
                <a:latin typeface="Times" charset="0"/>
                <a:cs typeface="+mn-cs"/>
              </a:defRPr>
            </a:lvl1pPr>
          </a:lstStyle>
          <a:p>
            <a:pPr>
              <a:defRPr/>
            </a:pPr>
            <a:fld id="{51C8943F-8DBB-454A-83C0-C9B3AC496B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37F95C-12A7-4A7B-A074-06131645D8EB}" type="slidenum">
              <a:rPr lang="en-US" smtClean="0">
                <a:latin typeface="Times" pitchFamily="18" charset="0"/>
              </a:rPr>
              <a:pPr>
                <a:defRPr/>
              </a:pPr>
              <a:t>1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948432" eaLnBrk="1" hangingPunct="1">
              <a:spcBef>
                <a:spcPct val="0"/>
              </a:spcBef>
            </a:pPr>
            <a:endParaRPr lang="en-US" sz="1900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" y="5799138"/>
            <a:ext cx="1430338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1066800" y="2481263"/>
            <a:ext cx="8077200" cy="185737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Char char="§"/>
              <a:defRPr/>
            </a:pPr>
            <a:endParaRPr lang="en-US">
              <a:cs typeface="+mn-cs"/>
            </a:endParaRPr>
          </a:p>
        </p:txBody>
      </p:sp>
      <p:pic>
        <p:nvPicPr>
          <p:cNvPr id="6" name="Picture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8275" y="6503988"/>
            <a:ext cx="9207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20"/>
          <p:cNvSpPr>
            <a:spLocks noChangeShapeType="1"/>
          </p:cNvSpPr>
          <p:nvPr/>
        </p:nvSpPr>
        <p:spPr bwMode="auto">
          <a:xfrm>
            <a:off x="1241425" y="6438900"/>
            <a:ext cx="7445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Char char="§"/>
              <a:defRPr/>
            </a:pPr>
            <a:endParaRPr lang="en-US">
              <a:cs typeface="+mn-cs"/>
            </a:endParaRPr>
          </a:p>
        </p:txBody>
      </p:sp>
      <p:sp>
        <p:nvSpPr>
          <p:cNvPr id="8" name="Line 21"/>
          <p:cNvSpPr>
            <a:spLocks noChangeShapeType="1"/>
          </p:cNvSpPr>
          <p:nvPr/>
        </p:nvSpPr>
        <p:spPr bwMode="auto">
          <a:xfrm>
            <a:off x="463550" y="6438900"/>
            <a:ext cx="35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Char char="§"/>
              <a:defRPr/>
            </a:pPr>
            <a:endParaRPr lang="en-US">
              <a:cs typeface="+mn-cs"/>
            </a:endParaRPr>
          </a:p>
        </p:txBody>
      </p:sp>
      <p:sp>
        <p:nvSpPr>
          <p:cNvPr id="9" name="Text Box 23"/>
          <p:cNvSpPr txBox="1">
            <a:spLocks noChangeArrowheads="1"/>
          </p:cNvSpPr>
          <p:nvPr/>
        </p:nvSpPr>
        <p:spPr bwMode="auto">
          <a:xfrm>
            <a:off x="407988" y="6450013"/>
            <a:ext cx="53340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5720">
            <a:spAutoFit/>
          </a:bodyPr>
          <a:lstStyle/>
          <a:p>
            <a:pPr eaLnBrk="0" hangingPunct="0">
              <a:defRPr/>
            </a:pPr>
            <a:r>
              <a:rPr lang="en-US" sz="800">
                <a:solidFill>
                  <a:srgbClr val="000000"/>
                </a:solidFill>
                <a:cs typeface="+mn-cs"/>
              </a:rPr>
              <a:t>Operated by Los Alamos National Security, LLC for the U.S. Department of Energy’s NNSA</a:t>
            </a:r>
            <a:endParaRPr lang="en-US" sz="900">
              <a:solidFill>
                <a:srgbClr val="000000"/>
              </a:solidFill>
              <a:cs typeface="+mn-cs"/>
            </a:endParaRPr>
          </a:p>
        </p:txBody>
      </p:sp>
      <p:sp>
        <p:nvSpPr>
          <p:cNvPr id="10" name="Text Box 24"/>
          <p:cNvSpPr txBox="1">
            <a:spLocks noChangeArrowheads="1"/>
          </p:cNvSpPr>
          <p:nvPr/>
        </p:nvSpPr>
        <p:spPr bwMode="auto">
          <a:xfrm>
            <a:off x="2181225" y="6116638"/>
            <a:ext cx="4621213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4" tIns="0" rIns="9144" bIns="0" anchor="b"/>
          <a:lstStyle/>
          <a:p>
            <a:pPr algn="ctr" eaLnBrk="0" hangingPunct="0">
              <a:defRPr/>
            </a:pPr>
            <a:r>
              <a:rPr lang="en-US" sz="900" b="1" dirty="0" smtClean="0">
                <a:solidFill>
                  <a:schemeClr val="accent1"/>
                </a:solidFill>
                <a:cs typeface="+mn-cs"/>
              </a:rPr>
              <a:t>LA-UR-12-20350</a:t>
            </a:r>
            <a:endParaRPr lang="en-US" sz="900" dirty="0">
              <a:solidFill>
                <a:schemeClr val="accent1"/>
              </a:solidFill>
              <a:latin typeface="Times" charset="0"/>
              <a:cs typeface="+mn-cs"/>
            </a:endParaRPr>
          </a:p>
        </p:txBody>
      </p:sp>
      <p:sp>
        <p:nvSpPr>
          <p:cNvPr id="71691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1066800" y="1447800"/>
            <a:ext cx="7010400" cy="1143000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07" name="Rectangle 2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352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2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57C918D-453C-4ED3-A3E8-872A05CF65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76A05775-70D1-422F-A026-88AC8DD16D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401638"/>
            <a:ext cx="2133600" cy="51990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401638"/>
            <a:ext cx="6248400" cy="51990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B1F04CE3-7A53-450A-B8D2-D43B2473F0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42900" y="401638"/>
            <a:ext cx="8534400" cy="5199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181BFFE-592D-4BE2-8643-2B8B125D54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AD5C7DB6-5873-4FF6-B799-88B8C40A0A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0840378-D976-46D3-B87A-1DFE0FC553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447800"/>
            <a:ext cx="4095750" cy="415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1550" y="1447800"/>
            <a:ext cx="4095750" cy="415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B3968B8-9005-4FCE-9F84-3A2BE50B86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50F9A22E-68FF-449B-BB2D-A94E06A1BB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FB368684-559E-48B6-95E2-451120A3EE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5DA83D42-CB68-4FFD-B4F7-7D60706BB9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F47EDBE8-E682-414C-9B10-01310A278F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EBDD51E1-1F38-4256-A737-F833BC8FC9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401638"/>
            <a:ext cx="83439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447800"/>
            <a:ext cx="8343900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4100" name="Picture 1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788275" y="6503988"/>
            <a:ext cx="9207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1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90500" y="5799138"/>
            <a:ext cx="1430338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70" name="Line 14"/>
          <p:cNvSpPr>
            <a:spLocks noChangeShapeType="1"/>
          </p:cNvSpPr>
          <p:nvPr/>
        </p:nvSpPr>
        <p:spPr bwMode="auto">
          <a:xfrm>
            <a:off x="1241425" y="6438900"/>
            <a:ext cx="7445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Char char="§"/>
              <a:defRPr/>
            </a:pPr>
            <a:endParaRPr lang="en-US">
              <a:cs typeface="+mn-cs"/>
            </a:endParaRPr>
          </a:p>
        </p:txBody>
      </p:sp>
      <p:sp>
        <p:nvSpPr>
          <p:cNvPr id="70671" name="Line 15"/>
          <p:cNvSpPr>
            <a:spLocks noChangeShapeType="1"/>
          </p:cNvSpPr>
          <p:nvPr/>
        </p:nvSpPr>
        <p:spPr bwMode="auto">
          <a:xfrm>
            <a:off x="463550" y="6438900"/>
            <a:ext cx="35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Char char="§"/>
              <a:defRPr/>
            </a:pPr>
            <a:endParaRPr lang="en-US">
              <a:cs typeface="+mn-cs"/>
            </a:endParaRPr>
          </a:p>
        </p:txBody>
      </p:sp>
      <p:sp>
        <p:nvSpPr>
          <p:cNvPr id="70672" name="Line 16"/>
          <p:cNvSpPr>
            <a:spLocks noChangeShapeType="1"/>
          </p:cNvSpPr>
          <p:nvPr/>
        </p:nvSpPr>
        <p:spPr bwMode="auto">
          <a:xfrm flipV="1">
            <a:off x="457200" y="1265238"/>
            <a:ext cx="8686800" cy="12700"/>
          </a:xfrm>
          <a:prstGeom prst="line">
            <a:avLst/>
          </a:prstGeom>
          <a:noFill/>
          <a:ln w="38100">
            <a:solidFill>
              <a:srgbClr val="FFB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Char char="§"/>
              <a:defRPr/>
            </a:pPr>
            <a:endParaRPr lang="en-US">
              <a:cs typeface="+mn-cs"/>
            </a:endParaRPr>
          </a:p>
        </p:txBody>
      </p:sp>
      <p:sp>
        <p:nvSpPr>
          <p:cNvPr id="70673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18238"/>
            <a:ext cx="19939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800" i="1">
                <a:cs typeface="+mn-cs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F87C21B7-0235-4AA9-A3B5-C5883FE08A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0674" name="Text Box 18"/>
          <p:cNvSpPr txBox="1">
            <a:spLocks noChangeArrowheads="1"/>
          </p:cNvSpPr>
          <p:nvPr/>
        </p:nvSpPr>
        <p:spPr bwMode="auto">
          <a:xfrm>
            <a:off x="407988" y="6450013"/>
            <a:ext cx="53340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5720">
            <a:spAutoFit/>
          </a:bodyPr>
          <a:lstStyle/>
          <a:p>
            <a:pPr eaLnBrk="0" hangingPunct="0">
              <a:defRPr/>
            </a:pPr>
            <a:r>
              <a:rPr lang="en-US" sz="800">
                <a:solidFill>
                  <a:srgbClr val="000000"/>
                </a:solidFill>
                <a:cs typeface="+mn-cs"/>
              </a:rPr>
              <a:t>Operated by Los Alamos National Security, LLC for the U.S. Department of Energy’s NNSA</a:t>
            </a:r>
          </a:p>
        </p:txBody>
      </p:sp>
      <p:sp>
        <p:nvSpPr>
          <p:cNvPr id="70675" name="Text Box 19"/>
          <p:cNvSpPr txBox="1">
            <a:spLocks noChangeArrowheads="1"/>
          </p:cNvSpPr>
          <p:nvPr/>
        </p:nvSpPr>
        <p:spPr bwMode="auto">
          <a:xfrm>
            <a:off x="2181225" y="6116638"/>
            <a:ext cx="4621213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4" tIns="0" rIns="9144" bIns="0" anchor="b"/>
          <a:lstStyle/>
          <a:p>
            <a:pPr algn="ctr" eaLnBrk="0" hangingPunct="0">
              <a:defRPr/>
            </a:pPr>
            <a:r>
              <a:rPr lang="en-US" sz="900" b="1">
                <a:solidFill>
                  <a:schemeClr val="accent1"/>
                </a:solidFill>
                <a:cs typeface="+mn-cs"/>
              </a:rPr>
              <a:t>U N C L A S S I F I E D</a:t>
            </a:r>
            <a:endParaRPr lang="en-US" sz="700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08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08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08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08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08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408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408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408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408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004080"/>
        </a:buClr>
        <a:buSzPct val="65000"/>
        <a:buFont typeface="Wingdings" pitchFamily="2" charset="2"/>
        <a:buChar char="n"/>
        <a:defRPr b="1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Font typeface="Times" pitchFamily="18" charset="0"/>
        <a:buChar char="•"/>
        <a:defRPr sz="1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SzPct val="65000"/>
        <a:buChar char="—"/>
        <a:defRPr sz="16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Font typeface="Times" pitchFamily="18" charset="0"/>
        <a:buChar char="•"/>
        <a:defRPr sz="14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defRPr sz="14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defRPr sz="14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defRPr sz="14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defRPr sz="14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2.docx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package" Target="../embeddings/Microsoft_Office_Word_Document3.docx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package" Target="../embeddings/Microsoft_Office_Word_Document4.docx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5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Office_Word_Document1.docx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6A65F93D-3ABC-40D2-851D-AA388029D432}" type="slidenum">
              <a:rPr lang="en-US" smtClean="0"/>
              <a:pPr>
                <a:defRPr/>
              </a:pPr>
              <a:t>1</a:t>
            </a:fld>
            <a:endParaRPr lang="en-US" dirty="0" smtClean="0"/>
          </a:p>
        </p:txBody>
      </p:sp>
      <p:sp>
        <p:nvSpPr>
          <p:cNvPr id="6147" name="Rectangle 30"/>
          <p:cNvSpPr>
            <a:spLocks noGrp="1" noChangeArrowheads="1"/>
          </p:cNvSpPr>
          <p:nvPr>
            <p:ph type="ctrTitle"/>
          </p:nvPr>
        </p:nvSpPr>
        <p:spPr>
          <a:xfrm>
            <a:off x="1066800" y="914400"/>
            <a:ext cx="7010400" cy="16764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How we can improve nuclear fission data for applications and fundamental physics</a:t>
            </a:r>
          </a:p>
        </p:txBody>
      </p:sp>
      <p:sp>
        <p:nvSpPr>
          <p:cNvPr id="6149" name="Rectangle 34"/>
          <p:cNvSpPr>
            <a:spLocks noChangeArrowheads="1"/>
          </p:cNvSpPr>
          <p:nvPr/>
        </p:nvSpPr>
        <p:spPr bwMode="auto">
          <a:xfrm>
            <a:off x="1371600" y="4876800"/>
            <a:ext cx="6400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  <a:buClr>
                <a:srgbClr val="004080"/>
              </a:buClr>
              <a:buSzPct val="65000"/>
              <a:buFont typeface="Wingdings" pitchFamily="2" charset="2"/>
              <a:buNone/>
            </a:pPr>
            <a:r>
              <a:rPr lang="en-US" sz="1400" b="1" i="1" dirty="0"/>
              <a:t>Physics with Secondary </a:t>
            </a:r>
            <a:r>
              <a:rPr lang="en-US" sz="1400" b="1" i="1" dirty="0" err="1"/>
              <a:t>Hadron</a:t>
            </a:r>
            <a:r>
              <a:rPr lang="en-US" sz="1400" b="1" i="1" dirty="0"/>
              <a:t> Beams in </a:t>
            </a:r>
            <a:r>
              <a:rPr lang="en-US" sz="1400" b="1" i="1" dirty="0" smtClean="0"/>
              <a:t>21st </a:t>
            </a:r>
            <a:r>
              <a:rPr lang="en-US" sz="1400" b="1" i="1" dirty="0"/>
              <a:t>Century</a:t>
            </a:r>
          </a:p>
          <a:p>
            <a:pPr algn="ctr">
              <a:spcBef>
                <a:spcPct val="50000"/>
              </a:spcBef>
              <a:buClr>
                <a:srgbClr val="004080"/>
              </a:buClr>
              <a:buSzPct val="65000"/>
              <a:buFont typeface="Wingdings" pitchFamily="2" charset="2"/>
              <a:buNone/>
            </a:pPr>
            <a:r>
              <a:rPr lang="en-US" sz="1400" b="1" i="1" dirty="0"/>
              <a:t>The GWU Virginia Science and Technology Campus</a:t>
            </a:r>
          </a:p>
          <a:p>
            <a:pPr algn="ctr">
              <a:spcBef>
                <a:spcPct val="50000"/>
              </a:spcBef>
              <a:buClr>
                <a:srgbClr val="004080"/>
              </a:buClr>
              <a:buSzPct val="65000"/>
              <a:buFont typeface="Wingdings" pitchFamily="2" charset="2"/>
              <a:buNone/>
            </a:pPr>
            <a:r>
              <a:rPr lang="en-US" sz="1400" b="1" i="1" dirty="0"/>
              <a:t>Ashburn, Virginia, April 7, 2012</a:t>
            </a:r>
          </a:p>
        </p:txBody>
      </p:sp>
      <p:sp>
        <p:nvSpPr>
          <p:cNvPr id="7" name="Rectangle 3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124200"/>
            <a:ext cx="6400800" cy="1752600"/>
          </a:xfrm>
        </p:spPr>
        <p:txBody>
          <a:bodyPr/>
          <a:lstStyle/>
          <a:p>
            <a:pPr eaLnBrk="1" hangingPunct="1"/>
            <a:r>
              <a:rPr lang="en-US" dirty="0" smtClean="0"/>
              <a:t>Alexander Laptev</a:t>
            </a:r>
          </a:p>
          <a:p>
            <a:pPr eaLnBrk="1" hangingPunct="1"/>
            <a:r>
              <a:rPr lang="en-US" sz="2000" b="0" i="1" dirty="0" smtClean="0"/>
              <a:t>Los Alamos Neutron Science Center (LANSCE)</a:t>
            </a:r>
            <a:br>
              <a:rPr lang="en-US" sz="2000" b="0" i="1" dirty="0" smtClean="0"/>
            </a:br>
            <a:r>
              <a:rPr lang="en-US" sz="2000" b="0" i="1" dirty="0" smtClean="0"/>
              <a:t>Neutron &amp; Nuclear Science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0A7F02C5-D70C-4908-89BF-85A7B36F23C3}" type="slidenum">
              <a:rPr lang="en-US" smtClean="0"/>
              <a:pPr>
                <a:defRPr/>
              </a:pPr>
              <a:t>10</a:t>
            </a:fld>
            <a:endParaRPr lang="en-US" smtClean="0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Existing </a:t>
            </a:r>
            <a:r>
              <a:rPr lang="en-US" baseline="30000" dirty="0" smtClean="0"/>
              <a:t>235</a:t>
            </a:r>
            <a:r>
              <a:rPr lang="en-US" dirty="0" smtClean="0"/>
              <a:t>U(</a:t>
            </a:r>
            <a:r>
              <a:rPr lang="en-US" i="1" dirty="0" err="1" smtClean="0"/>
              <a:t>n,f</a:t>
            </a:r>
            <a:r>
              <a:rPr lang="en-US" dirty="0" smtClean="0"/>
              <a:t>) XS data for fast neutrons</a:t>
            </a:r>
          </a:p>
        </p:txBody>
      </p:sp>
      <p:pic>
        <p:nvPicPr>
          <p:cNvPr id="12292" name="Content Placeholder 7" descr="U235(n,f).wm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401" t="12843" r="2023" b="22935"/>
          <a:stretch>
            <a:fillRect/>
          </a:stretch>
        </p:blipFill>
        <p:spPr>
          <a:xfrm>
            <a:off x="381000" y="2886075"/>
            <a:ext cx="6629400" cy="3362325"/>
          </a:xfrm>
        </p:spPr>
      </p:pic>
      <p:pic>
        <p:nvPicPr>
          <p:cNvPr id="12293" name="Picture 2" descr="C:\Laptev\GWU-JLab N-source\Perepiska\2011.11.22-2_U235(n,f)_E=10-20.png"/>
          <p:cNvPicPr>
            <a:picLocks noChangeAspect="1" noChangeArrowheads="1"/>
          </p:cNvPicPr>
          <p:nvPr/>
        </p:nvPicPr>
        <p:blipFill>
          <a:blip r:embed="rId3" cstate="print"/>
          <a:srcRect t="13614" r="34906" b="3712"/>
          <a:stretch>
            <a:fillRect/>
          </a:stretch>
        </p:blipFill>
        <p:spPr bwMode="auto">
          <a:xfrm>
            <a:off x="5867400" y="1517650"/>
            <a:ext cx="3154363" cy="305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val 10"/>
          <p:cNvSpPr/>
          <p:nvPr/>
        </p:nvSpPr>
        <p:spPr>
          <a:xfrm>
            <a:off x="2971800" y="2819400"/>
            <a:ext cx="609600" cy="14478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2" name="Straight Arrow Connector 11"/>
          <p:cNvCxnSpPr>
            <a:stCxn id="11" idx="6"/>
          </p:cNvCxnSpPr>
          <p:nvPr/>
        </p:nvCxnSpPr>
        <p:spPr>
          <a:xfrm flipV="1">
            <a:off x="3581400" y="2362200"/>
            <a:ext cx="3332163" cy="1181100"/>
          </a:xfrm>
          <a:prstGeom prst="straightConnector1">
            <a:avLst/>
          </a:prstGeom>
          <a:ln w="19050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6" name="Picture 62" descr="PPFC.png"/>
          <p:cNvPicPr>
            <a:picLocks noChangeAspect="1"/>
          </p:cNvPicPr>
          <p:nvPr/>
        </p:nvPicPr>
        <p:blipFill>
          <a:blip r:embed="rId4" cstate="print"/>
          <a:srcRect r="76807" b="65199"/>
          <a:stretch>
            <a:fillRect/>
          </a:stretch>
        </p:blipFill>
        <p:spPr bwMode="auto">
          <a:xfrm>
            <a:off x="3962400" y="1447800"/>
            <a:ext cx="146208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027"/>
          <p:cNvSpPr txBox="1">
            <a:spLocks noChangeArrowheads="1"/>
          </p:cNvSpPr>
          <p:nvPr/>
        </p:nvSpPr>
        <p:spPr bwMode="auto">
          <a:xfrm>
            <a:off x="381000" y="1371600"/>
            <a:ext cx="3581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50000"/>
              </a:spcBef>
              <a:buClr>
                <a:srgbClr val="004080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200" b="1" kern="0" dirty="0">
                <a:latin typeface="+mn-lt"/>
                <a:cs typeface="+mn-cs"/>
              </a:rPr>
              <a:t>The most popular detector is a parallel-plate fission ionization chamber (FIC)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F74CEC44-4E00-4263-A9FF-AC2FBA11FC42}" type="slidenum">
              <a:rPr lang="en-US" smtClean="0"/>
              <a:pPr>
                <a:defRPr/>
              </a:pPr>
              <a:t>11</a:t>
            </a:fld>
            <a:endParaRPr lang="en-US" smtClean="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Existing </a:t>
            </a:r>
            <a:r>
              <a:rPr lang="en-US" baseline="30000" dirty="0" smtClean="0"/>
              <a:t>239</a:t>
            </a:r>
            <a:r>
              <a:rPr lang="en-US" dirty="0" smtClean="0"/>
              <a:t>Pu(</a:t>
            </a:r>
            <a:r>
              <a:rPr lang="en-US" i="1" dirty="0" err="1" smtClean="0"/>
              <a:t>n,f</a:t>
            </a:r>
            <a:r>
              <a:rPr lang="en-US" dirty="0" smtClean="0"/>
              <a:t>) XS data for fast neutrons</a:t>
            </a:r>
          </a:p>
        </p:txBody>
      </p:sp>
      <p:sp>
        <p:nvSpPr>
          <p:cNvPr id="13317" name="Text Box 3"/>
          <p:cNvSpPr txBox="1">
            <a:spLocks noChangeArrowheads="1"/>
          </p:cNvSpPr>
          <p:nvPr/>
        </p:nvSpPr>
        <p:spPr bwMode="auto">
          <a:xfrm>
            <a:off x="6096000" y="5486400"/>
            <a:ext cx="2971800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/>
          <a:lstStyle/>
          <a:p>
            <a:pPr marL="342900" indent="-342900">
              <a:buClr>
                <a:srgbClr val="004080"/>
              </a:buClr>
              <a:buSzPct val="65000"/>
              <a:buFont typeface="Wingdings" pitchFamily="2" charset="2"/>
              <a:buNone/>
            </a:pPr>
            <a:r>
              <a:rPr lang="en-US" sz="800" b="1" i="1"/>
              <a:t>Ref.</a:t>
            </a:r>
            <a:r>
              <a:rPr lang="en-US" sz="800" i="1"/>
              <a:t>: </a:t>
            </a:r>
          </a:p>
          <a:p>
            <a:pPr marL="342900" indent="-342900">
              <a:buClr>
                <a:srgbClr val="004080"/>
              </a:buClr>
              <a:buSzPct val="65000"/>
              <a:buFont typeface="Wingdings" pitchFamily="2" charset="2"/>
              <a:buNone/>
            </a:pPr>
            <a:r>
              <a:rPr lang="en-US" sz="800" i="1" u="sng"/>
              <a:t>LANL(88)</a:t>
            </a:r>
            <a:r>
              <a:rPr lang="en-US" sz="800" i="1"/>
              <a:t>: Lisowski et al., ND-1988(1988)97</a:t>
            </a:r>
          </a:p>
          <a:p>
            <a:pPr marL="342900" indent="-342900">
              <a:buClr>
                <a:srgbClr val="004080"/>
              </a:buClr>
              <a:buSzPct val="65000"/>
              <a:buFont typeface="Wingdings" pitchFamily="2" charset="2"/>
              <a:buNone/>
            </a:pPr>
            <a:r>
              <a:rPr lang="en-US" sz="800" i="1" u="sng"/>
              <a:t>LANL(98)</a:t>
            </a:r>
            <a:r>
              <a:rPr lang="en-US" sz="800" i="1"/>
              <a:t>: Staples et al., Nucl.Sci.Eng. 129(1998)149</a:t>
            </a:r>
          </a:p>
          <a:p>
            <a:pPr marL="342900" indent="-342900">
              <a:buClr>
                <a:srgbClr val="004080"/>
              </a:buClr>
              <a:buSzPct val="65000"/>
              <a:buFont typeface="Wingdings" pitchFamily="2" charset="2"/>
              <a:buNone/>
            </a:pPr>
            <a:r>
              <a:rPr lang="en-US" sz="800" i="1" u="sng"/>
              <a:t>PNPI(02)</a:t>
            </a:r>
            <a:r>
              <a:rPr lang="en-US" sz="800" i="1"/>
              <a:t>: Shcherbakov et al., J.Nucl.Sci.Tech. S2(2002)230</a:t>
            </a:r>
          </a:p>
          <a:p>
            <a:pPr marL="342900" indent="-342900">
              <a:buClr>
                <a:srgbClr val="004080"/>
              </a:buClr>
              <a:buSzPct val="65000"/>
              <a:buFont typeface="Wingdings" pitchFamily="2" charset="2"/>
              <a:buNone/>
            </a:pPr>
            <a:r>
              <a:rPr lang="en-US" sz="800" i="1" u="sng"/>
              <a:t>LANL(10)</a:t>
            </a:r>
            <a:r>
              <a:rPr lang="en-US" sz="800" i="1"/>
              <a:t>: Tovesson et al., Nucl.Sci.Eng. 165(2010)224</a:t>
            </a:r>
          </a:p>
        </p:txBody>
      </p:sp>
      <p:pic>
        <p:nvPicPr>
          <p:cNvPr id="7" name="Content Placeholder 6" descr="Pu239_ND2001+Lisowski(Carlson)+Fredrik_VIP visit with diff.wm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3636" t="11765" r="8182" b="28235"/>
          <a:stretch>
            <a:fillRect/>
          </a:stretch>
        </p:blipFill>
        <p:spPr>
          <a:xfrm>
            <a:off x="530352" y="1444752"/>
            <a:ext cx="7273152" cy="3824021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51AEE7B3-25E1-4809-840D-31B26BC10BF8}" type="slidenum">
              <a:rPr lang="en-US" smtClean="0"/>
              <a:pPr>
                <a:defRPr/>
              </a:pPr>
              <a:t>12</a:t>
            </a:fld>
            <a:endParaRPr lang="en-US" smtClean="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Existing </a:t>
            </a:r>
            <a:r>
              <a:rPr lang="en-US" baseline="30000" dirty="0" smtClean="0"/>
              <a:t>238</a:t>
            </a:r>
            <a:r>
              <a:rPr lang="en-US" dirty="0" smtClean="0"/>
              <a:t>U(</a:t>
            </a:r>
            <a:r>
              <a:rPr lang="en-US" i="1" dirty="0" err="1" smtClean="0"/>
              <a:t>n,f</a:t>
            </a:r>
            <a:r>
              <a:rPr lang="en-US" dirty="0" smtClean="0"/>
              <a:t>) XS data for fast neutrons</a:t>
            </a:r>
          </a:p>
        </p:txBody>
      </p:sp>
      <p:pic>
        <p:nvPicPr>
          <p:cNvPr id="14340" name="Picture 6" descr="U238_wo grid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777" t="51170" r="3777" b="3281"/>
          <a:stretch>
            <a:fillRect/>
          </a:stretch>
        </p:blipFill>
        <p:spPr>
          <a:xfrm>
            <a:off x="153988" y="1425575"/>
            <a:ext cx="5942012" cy="4213225"/>
          </a:xfrm>
        </p:spPr>
      </p:pic>
      <p:sp>
        <p:nvSpPr>
          <p:cNvPr id="14341" name="Rectangle 7"/>
          <p:cNvSpPr>
            <a:spLocks noChangeArrowheads="1"/>
          </p:cNvSpPr>
          <p:nvPr/>
        </p:nvSpPr>
        <p:spPr bwMode="auto">
          <a:xfrm>
            <a:off x="6324600" y="1524000"/>
            <a:ext cx="2667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50000"/>
              </a:spcBef>
              <a:buClr>
                <a:srgbClr val="004080"/>
              </a:buClr>
              <a:buSzPct val="65000"/>
              <a:buFont typeface="Wingdings" pitchFamily="2" charset="2"/>
              <a:buChar char="n"/>
            </a:pPr>
            <a:r>
              <a:rPr lang="en-US" sz="1500" dirty="0"/>
              <a:t>Data were taken using </a:t>
            </a:r>
            <a:r>
              <a:rPr lang="en-US" sz="1500" dirty="0" smtClean="0"/>
              <a:t>FIC as a ration to </a:t>
            </a:r>
            <a:r>
              <a:rPr lang="en-US" sz="1500" baseline="30000" dirty="0" smtClean="0"/>
              <a:t>235</a:t>
            </a:r>
            <a:r>
              <a:rPr lang="en-US" sz="1500" dirty="0" smtClean="0"/>
              <a:t>U (LANL and PNPI)</a:t>
            </a:r>
          </a:p>
          <a:p>
            <a:pPr marL="342900" indent="-342900">
              <a:spcBef>
                <a:spcPct val="50000"/>
              </a:spcBef>
              <a:buClr>
                <a:srgbClr val="004080"/>
              </a:buClr>
              <a:buSzPct val="65000"/>
              <a:buFont typeface="Wingdings" pitchFamily="2" charset="2"/>
              <a:buChar char="n"/>
            </a:pPr>
            <a:r>
              <a:rPr lang="en-US" sz="1500" dirty="0" smtClean="0"/>
              <a:t>Data of Nolte were obtained relative to </a:t>
            </a:r>
            <a:br>
              <a:rPr lang="en-US" sz="1500" dirty="0" smtClean="0"/>
            </a:br>
            <a:r>
              <a:rPr lang="en-US" sz="1500" i="1" dirty="0" err="1" smtClean="0"/>
              <a:t>np</a:t>
            </a:r>
            <a:r>
              <a:rPr lang="en-US" sz="1500" dirty="0" smtClean="0"/>
              <a:t>-scattering</a:t>
            </a:r>
            <a:endParaRPr lang="en-US" sz="1500" dirty="0"/>
          </a:p>
        </p:txBody>
      </p:sp>
      <p:sp>
        <p:nvSpPr>
          <p:cNvPr id="14342" name="Text Box 3"/>
          <p:cNvSpPr txBox="1">
            <a:spLocks noChangeArrowheads="1"/>
          </p:cNvSpPr>
          <p:nvPr/>
        </p:nvSpPr>
        <p:spPr bwMode="auto">
          <a:xfrm>
            <a:off x="6096000" y="5486400"/>
            <a:ext cx="2971800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/>
          <a:lstStyle/>
          <a:p>
            <a:pPr marL="342900" indent="-342900">
              <a:buClr>
                <a:srgbClr val="004080"/>
              </a:buClr>
              <a:buSzPct val="65000"/>
              <a:buFont typeface="Wingdings" pitchFamily="2" charset="2"/>
              <a:buNone/>
            </a:pPr>
            <a:r>
              <a:rPr lang="en-US" sz="800" b="1" i="1"/>
              <a:t>Ref.</a:t>
            </a:r>
            <a:r>
              <a:rPr lang="en-US" sz="800" i="1"/>
              <a:t>: </a:t>
            </a:r>
          </a:p>
          <a:p>
            <a:pPr marL="342900" indent="-342900">
              <a:buClr>
                <a:srgbClr val="004080"/>
              </a:buClr>
              <a:buSzPct val="65000"/>
              <a:buFont typeface="Wingdings" pitchFamily="2" charset="2"/>
              <a:buNone/>
            </a:pPr>
            <a:r>
              <a:rPr lang="en-US" sz="800" i="1" u="sng"/>
              <a:t>Lisowski</a:t>
            </a:r>
            <a:r>
              <a:rPr lang="en-US" sz="800" i="1"/>
              <a:t>: Lisowski et al., ND-1991(1992)732</a:t>
            </a:r>
          </a:p>
          <a:p>
            <a:pPr marL="342900" indent="-342900">
              <a:buClr>
                <a:srgbClr val="004080"/>
              </a:buClr>
              <a:buSzPct val="65000"/>
              <a:buFont typeface="Wingdings" pitchFamily="2" charset="2"/>
              <a:buNone/>
            </a:pPr>
            <a:r>
              <a:rPr lang="en-US" sz="800" i="1" u="sng"/>
              <a:t>Shcherbakov</a:t>
            </a:r>
            <a:r>
              <a:rPr lang="en-US" sz="800" i="1"/>
              <a:t>: Shcherbakov et al., J.Nucl.Sci.Tech. S2(2002)230</a:t>
            </a:r>
          </a:p>
          <a:p>
            <a:pPr marL="342900" indent="-342900">
              <a:buClr>
                <a:srgbClr val="004080"/>
              </a:buClr>
              <a:buSzPct val="65000"/>
              <a:buFont typeface="Wingdings" pitchFamily="2" charset="2"/>
              <a:buNone/>
            </a:pPr>
            <a:r>
              <a:rPr lang="en-US" sz="800" i="1" u="sng"/>
              <a:t>Nolte</a:t>
            </a:r>
            <a:r>
              <a:rPr lang="en-US" sz="800" i="1"/>
              <a:t>: Nolte et al., Nucl.Sci.Eng. 156(2007)197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Existing data for fast neutron-induced fission of some minor actinides</a:t>
            </a:r>
          </a:p>
        </p:txBody>
      </p:sp>
      <p:sp>
        <p:nvSpPr>
          <p:cNvPr id="921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51AEE7B3-25E1-4809-840D-31B26BC10BF8}" type="slidenum">
              <a:rPr lang="en-US" smtClean="0"/>
              <a:pPr>
                <a:defRPr/>
              </a:pPr>
              <a:t>13</a:t>
            </a:fld>
            <a:endParaRPr lang="en-US" smtClean="0"/>
          </a:p>
        </p:txBody>
      </p:sp>
      <p:sp>
        <p:nvSpPr>
          <p:cNvPr id="13" name="Rectangle 1027"/>
          <p:cNvSpPr txBox="1">
            <a:spLocks noChangeArrowheads="1"/>
          </p:cNvSpPr>
          <p:nvPr/>
        </p:nvSpPr>
        <p:spPr bwMode="auto">
          <a:xfrm>
            <a:off x="1447800" y="3810000"/>
            <a:ext cx="6858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  <a:buClr>
                <a:srgbClr val="004080"/>
              </a:buClr>
              <a:buSzPct val="65000"/>
              <a:defRPr/>
            </a:pPr>
            <a:r>
              <a:rPr lang="en-US" b="1" kern="0" dirty="0" smtClean="0">
                <a:solidFill>
                  <a:srgbClr val="0070C0"/>
                </a:solidFill>
                <a:latin typeface="+mn-lt"/>
                <a:cs typeface="+mn-cs"/>
              </a:rPr>
              <a:t>From the NEA Nuclear Data High Priority Request List for fission cross section of minor actinides</a:t>
            </a:r>
            <a:endParaRPr lang="en-US" b="1" kern="0" dirty="0">
              <a:solidFill>
                <a:srgbClr val="0070C0"/>
              </a:solidFill>
              <a:latin typeface="+mn-lt"/>
              <a:cs typeface="+mn-cs"/>
            </a:endParaRPr>
          </a:p>
        </p:txBody>
      </p:sp>
      <p:sp>
        <p:nvSpPr>
          <p:cNvPr id="17" name="Rectangle 1027"/>
          <p:cNvSpPr txBox="1">
            <a:spLocks noChangeArrowheads="1"/>
          </p:cNvSpPr>
          <p:nvPr/>
        </p:nvSpPr>
        <p:spPr bwMode="auto">
          <a:xfrm>
            <a:off x="6477000" y="4724400"/>
            <a:ext cx="2438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Clr>
                <a:srgbClr val="004080"/>
              </a:buClr>
              <a:buSzPct val="65000"/>
              <a:defRPr/>
            </a:pPr>
            <a:r>
              <a:rPr lang="en-US" sz="1400" kern="0" dirty="0" smtClean="0">
                <a:latin typeface="+mn-lt"/>
                <a:cs typeface="+mn-cs"/>
              </a:rPr>
              <a:t>Requested accuracy is defined by the Accelerator-Driven Minor Actinides Burner (ADMAB)</a:t>
            </a:r>
            <a:endParaRPr lang="en-US" sz="1400" kern="0" dirty="0">
              <a:latin typeface="+mn-lt"/>
              <a:cs typeface="+mn-cs"/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3406775" y="4495800"/>
          <a:ext cx="2917825" cy="1433512"/>
        </p:xfrm>
        <a:graphic>
          <a:graphicData uri="http://schemas.openxmlformats.org/presentationml/2006/ole">
            <p:oleObj spid="_x0000_s46084" name="Document" r:id="rId3" imgW="6026489" imgH="2348042" progId="Word.Document.12">
              <p:embed/>
            </p:oleObj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457200" y="4495800"/>
          <a:ext cx="2917825" cy="1433512"/>
        </p:xfrm>
        <a:graphic>
          <a:graphicData uri="http://schemas.openxmlformats.org/presentationml/2006/ole">
            <p:oleObj spid="_x0000_s46085" name="Document" r:id="rId4" imgW="6026489" imgH="2348042" progId="Word.Document.12">
              <p:embed/>
            </p:oleObj>
          </a:graphicData>
        </a:graphic>
      </p:graphicFrame>
      <p:pic>
        <p:nvPicPr>
          <p:cNvPr id="21" name="Content Placeholder 20" descr="Cm-244.wmf"/>
          <p:cNvPicPr>
            <a:picLocks noGrp="1" noChangeAspect="1"/>
          </p:cNvPicPr>
          <p:nvPr>
            <p:ph sz="half" idx="1"/>
          </p:nvPr>
        </p:nvPicPr>
        <p:blipFill>
          <a:blip r:embed="rId5" cstate="print"/>
          <a:srcRect l="7550" t="9897" r="12268" b="4948"/>
          <a:stretch>
            <a:fillRect/>
          </a:stretch>
        </p:blipFill>
        <p:spPr>
          <a:xfrm>
            <a:off x="221135" y="1328944"/>
            <a:ext cx="3107724" cy="2517656"/>
          </a:xfrm>
        </p:spPr>
      </p:pic>
      <p:pic>
        <p:nvPicPr>
          <p:cNvPr id="23" name="Content Placeholder 22" descr="Cm-245.wmf"/>
          <p:cNvPicPr>
            <a:picLocks noGrp="1" noChangeAspect="1"/>
          </p:cNvPicPr>
          <p:nvPr>
            <p:ph sz="half" idx="2"/>
          </p:nvPr>
        </p:nvPicPr>
        <p:blipFill>
          <a:blip r:embed="rId6" cstate="print"/>
          <a:srcRect l="11324" t="9897" r="12268" b="4948"/>
          <a:stretch>
            <a:fillRect/>
          </a:stretch>
        </p:blipFill>
        <p:spPr>
          <a:xfrm>
            <a:off x="3276600" y="1328944"/>
            <a:ext cx="2961439" cy="2517656"/>
          </a:xfrm>
        </p:spPr>
      </p:pic>
      <p:pic>
        <p:nvPicPr>
          <p:cNvPr id="24" name="Picture 23" descr="Cm-248.wmf"/>
          <p:cNvPicPr>
            <a:picLocks noChangeAspect="1"/>
          </p:cNvPicPr>
          <p:nvPr/>
        </p:nvPicPr>
        <p:blipFill>
          <a:blip r:embed="rId7" cstate="print"/>
          <a:srcRect l="11324" t="9897" r="12268" b="4948"/>
          <a:stretch>
            <a:fillRect/>
          </a:stretch>
        </p:blipFill>
        <p:spPr>
          <a:xfrm>
            <a:off x="6182561" y="1328944"/>
            <a:ext cx="2961439" cy="251765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FCE94EFB-AE52-40EB-98C1-9974E3EBB8A0}" type="slidenum">
              <a:rPr lang="en-US" smtClean="0"/>
              <a:pPr>
                <a:defRPr/>
              </a:pPr>
              <a:t>14</a:t>
            </a:fld>
            <a:endParaRPr lang="en-US" smtClean="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Systematic errors associated with conventional FICs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8343900" cy="914400"/>
          </a:xfrm>
        </p:spPr>
        <p:txBody>
          <a:bodyPr/>
          <a:lstStyle/>
          <a:p>
            <a:pPr eaLnBrk="1" hangingPunct="1">
              <a:buFont typeface="Wingdings" pitchFamily="2" charset="2"/>
              <a:buAutoNum type="arabicPeriod"/>
            </a:pPr>
            <a:r>
              <a:rPr lang="en-US" sz="2200" smtClean="0"/>
              <a:t>Separation of fission and background events in pulse-height spectra:</a:t>
            </a:r>
          </a:p>
        </p:txBody>
      </p:sp>
      <p:sp>
        <p:nvSpPr>
          <p:cNvPr id="15365" name="Rectangle 4"/>
          <p:cNvSpPr>
            <a:spLocks noChangeArrowheads="1"/>
          </p:cNvSpPr>
          <p:nvPr/>
        </p:nvSpPr>
        <p:spPr bwMode="auto">
          <a:xfrm>
            <a:off x="533400" y="3048000"/>
            <a:ext cx="8610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50000"/>
              </a:spcBef>
              <a:buClr>
                <a:srgbClr val="004080"/>
              </a:buClr>
              <a:buSzPct val="65000"/>
              <a:buFont typeface="Wingdings" pitchFamily="2" charset="2"/>
              <a:buAutoNum type="arabicPeriod" startAt="2"/>
            </a:pPr>
            <a:r>
              <a:rPr lang="en-US" sz="2200" b="1" dirty="0"/>
              <a:t>Anisotropy of emitted fission </a:t>
            </a:r>
            <a:r>
              <a:rPr lang="en-US" sz="2200" b="1" dirty="0" smtClean="0"/>
              <a:t>fragments</a:t>
            </a:r>
            <a:endParaRPr lang="en-US" sz="2200" b="1" dirty="0"/>
          </a:p>
          <a:p>
            <a:pPr marL="342900" indent="-342900">
              <a:spcBef>
                <a:spcPct val="50000"/>
              </a:spcBef>
              <a:buClr>
                <a:srgbClr val="004080"/>
              </a:buClr>
              <a:buSzPct val="65000"/>
              <a:buFont typeface="Wingdings" pitchFamily="2" charset="2"/>
              <a:buAutoNum type="arabicPeriod" startAt="2"/>
            </a:pPr>
            <a:r>
              <a:rPr lang="en-US" sz="2200" b="1" dirty="0"/>
              <a:t>Neutron flux normalization: mostly data were obtained from </a:t>
            </a:r>
            <a:r>
              <a:rPr lang="en-US" sz="2200" b="1" baseline="30000" dirty="0"/>
              <a:t>235</a:t>
            </a:r>
            <a:r>
              <a:rPr lang="en-US" sz="2200" b="1" dirty="0"/>
              <a:t>U ratio, very few were normalized to (</a:t>
            </a:r>
            <a:r>
              <a:rPr lang="en-US" sz="2200" b="1" i="1" dirty="0" err="1"/>
              <a:t>n,p</a:t>
            </a:r>
            <a:r>
              <a:rPr lang="en-US" sz="2200" b="1" dirty="0"/>
              <a:t>)-scattering </a:t>
            </a:r>
          </a:p>
          <a:p>
            <a:pPr marL="342900" indent="-342900">
              <a:spcBef>
                <a:spcPct val="50000"/>
              </a:spcBef>
              <a:buClr>
                <a:srgbClr val="004080"/>
              </a:buClr>
              <a:buSzPct val="65000"/>
              <a:buFont typeface="Wingdings" pitchFamily="2" charset="2"/>
              <a:buAutoNum type="arabicPeriod" startAt="2"/>
            </a:pPr>
            <a:r>
              <a:rPr lang="en-US" sz="2200" b="1" dirty="0"/>
              <a:t>Beam profile and sample uniformity</a:t>
            </a:r>
          </a:p>
          <a:p>
            <a:pPr marL="342900" indent="-342900">
              <a:spcBef>
                <a:spcPct val="50000"/>
              </a:spcBef>
              <a:buClr>
                <a:srgbClr val="004080"/>
              </a:buClr>
              <a:buSzPct val="65000"/>
              <a:buFont typeface="Wingdings" pitchFamily="2" charset="2"/>
              <a:buAutoNum type="arabicPeriod" startAt="2"/>
            </a:pPr>
            <a:r>
              <a:rPr lang="en-US" sz="2200" b="1" dirty="0" smtClean="0"/>
              <a:t>Charged </a:t>
            </a:r>
            <a:r>
              <a:rPr lang="en-US" sz="2200" b="1" dirty="0"/>
              <a:t>particle contamination of neutron beam</a:t>
            </a:r>
          </a:p>
          <a:p>
            <a:pPr marL="342900" indent="-342900">
              <a:spcBef>
                <a:spcPct val="50000"/>
              </a:spcBef>
              <a:buClr>
                <a:srgbClr val="004080"/>
              </a:buClr>
              <a:buSzPct val="65000"/>
              <a:buFont typeface="Wingdings" pitchFamily="2" charset="2"/>
              <a:buAutoNum type="arabicPeriod" startAt="2"/>
            </a:pPr>
            <a:r>
              <a:rPr lang="en-US" sz="2200" b="1" dirty="0"/>
              <a:t>…</a:t>
            </a:r>
          </a:p>
        </p:txBody>
      </p:sp>
      <p:sp>
        <p:nvSpPr>
          <p:cNvPr id="15366" name="Rectangle 5"/>
          <p:cNvSpPr>
            <a:spLocks noChangeArrowheads="1"/>
          </p:cNvSpPr>
          <p:nvPr/>
        </p:nvSpPr>
        <p:spPr bwMode="auto">
          <a:xfrm>
            <a:off x="1371600" y="1981200"/>
            <a:ext cx="75057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600"/>
              </a:spcBef>
              <a:buClr>
                <a:srgbClr val="004080"/>
              </a:buClr>
              <a:buSzPct val="65000"/>
              <a:buFont typeface="Arial" charset="0"/>
              <a:buChar char="-"/>
            </a:pPr>
            <a:r>
              <a:rPr lang="en-US" sz="1800" b="1" dirty="0" err="1"/>
              <a:t>Spallation</a:t>
            </a:r>
            <a:r>
              <a:rPr lang="en-US" sz="1800" b="1" dirty="0"/>
              <a:t> and fragmentation inputs</a:t>
            </a:r>
          </a:p>
          <a:p>
            <a:pPr marL="342900" indent="-342900">
              <a:spcBef>
                <a:spcPts val="600"/>
              </a:spcBef>
              <a:buClr>
                <a:srgbClr val="004080"/>
              </a:buClr>
              <a:buSzPct val="65000"/>
              <a:buFont typeface="Arial" charset="0"/>
              <a:buChar char="-"/>
            </a:pPr>
            <a:r>
              <a:rPr lang="en-US" sz="1800" b="1" dirty="0"/>
              <a:t>Radioactivity of used targets</a:t>
            </a:r>
          </a:p>
          <a:p>
            <a:pPr marL="342900" indent="-342900">
              <a:spcBef>
                <a:spcPts val="600"/>
              </a:spcBef>
              <a:buClr>
                <a:srgbClr val="004080"/>
              </a:buClr>
              <a:buSzPct val="65000"/>
              <a:buFont typeface="Arial" charset="0"/>
              <a:buChar char="-"/>
            </a:pPr>
            <a:r>
              <a:rPr lang="en-US" sz="1800" b="1" dirty="0"/>
              <a:t>Electronic noise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9"/>
          <p:cNvGrpSpPr>
            <a:grpSpLocks/>
          </p:cNvGrpSpPr>
          <p:nvPr/>
        </p:nvGrpSpPr>
        <p:grpSpPr bwMode="auto">
          <a:xfrm>
            <a:off x="6477000" y="2362200"/>
            <a:ext cx="2586038" cy="1190625"/>
            <a:chOff x="6477000" y="2362200"/>
            <a:chExt cx="2585918" cy="1190625"/>
          </a:xfrm>
        </p:grpSpPr>
        <p:pic>
          <p:nvPicPr>
            <p:cNvPr id="16398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477000" y="2362200"/>
              <a:ext cx="1076325" cy="1169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9" name="Picture 71" descr="f134e28006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96200" y="2362200"/>
              <a:ext cx="1190625" cy="1190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" name="Rectangle 1027"/>
            <p:cNvSpPr txBox="1">
              <a:spLocks noChangeArrowheads="1"/>
            </p:cNvSpPr>
            <p:nvPr/>
          </p:nvSpPr>
          <p:spPr bwMode="auto">
            <a:xfrm>
              <a:off x="7015138" y="2438400"/>
              <a:ext cx="757202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Clr>
                  <a:srgbClr val="004080"/>
                </a:buClr>
                <a:buSzPct val="65000"/>
                <a:defRPr/>
              </a:pPr>
              <a:r>
                <a:rPr lang="en-US" sz="900" b="1" kern="0" dirty="0">
                  <a:solidFill>
                    <a:srgbClr val="002060"/>
                  </a:solidFill>
                  <a:latin typeface="+mn-lt"/>
                  <a:cs typeface="+mn-cs"/>
                </a:rPr>
                <a:t>Fission fragment track</a:t>
              </a:r>
            </a:p>
          </p:txBody>
        </p:sp>
        <p:sp>
          <p:nvSpPr>
            <p:cNvPr id="29" name="Rectangle 1027"/>
            <p:cNvSpPr txBox="1">
              <a:spLocks noChangeArrowheads="1"/>
            </p:cNvSpPr>
            <p:nvPr/>
          </p:nvSpPr>
          <p:spPr bwMode="auto">
            <a:xfrm>
              <a:off x="8305715" y="2438400"/>
              <a:ext cx="757203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Clr>
                  <a:srgbClr val="004080"/>
                </a:buClr>
                <a:buSzPct val="65000"/>
                <a:defRPr/>
              </a:pPr>
              <a:r>
                <a:rPr lang="en-US" sz="900" b="1" kern="0" dirty="0">
                  <a:solidFill>
                    <a:srgbClr val="002060"/>
                  </a:solidFill>
                  <a:latin typeface="+mn-lt"/>
                  <a:cs typeface="+mn-cs"/>
                </a:rPr>
                <a:t>Alpha particle track</a:t>
              </a:r>
            </a:p>
          </p:txBody>
        </p:sp>
      </p:grpSp>
      <p:sp>
        <p:nvSpPr>
          <p:cNvPr id="819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A4FAD882-6CFC-4131-8DB9-D68515AB5828}" type="slidenum">
              <a:rPr lang="en-US" smtClean="0"/>
              <a:pPr>
                <a:defRPr/>
              </a:pPr>
              <a:t>15</a:t>
            </a:fld>
            <a:endParaRPr lang="en-US" smtClean="0"/>
          </a:p>
        </p:txBody>
      </p:sp>
      <p:sp>
        <p:nvSpPr>
          <p:cNvPr id="1638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TPC can address most of the systematic uncertainties associated with conventional FICs</a:t>
            </a:r>
          </a:p>
        </p:txBody>
      </p:sp>
      <p:sp>
        <p:nvSpPr>
          <p:cNvPr id="1638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6172200" cy="4648200"/>
          </a:xfrm>
        </p:spPr>
        <p:txBody>
          <a:bodyPr/>
          <a:lstStyle/>
          <a:p>
            <a:pPr eaLnBrk="1" hangingPunct="1"/>
            <a:r>
              <a:rPr lang="en-US" sz="2200" dirty="0" smtClean="0"/>
              <a:t>Time Projection Chamber (TPC) technology based on highly </a:t>
            </a:r>
            <a:r>
              <a:rPr lang="en-US" sz="2200" dirty="0" err="1" smtClean="0"/>
              <a:t>pixelated</a:t>
            </a:r>
            <a:r>
              <a:rPr lang="en-US" sz="2200" dirty="0" smtClean="0"/>
              <a:t> readout anodes</a:t>
            </a:r>
          </a:p>
          <a:p>
            <a:pPr eaLnBrk="1" hangingPunct="1"/>
            <a:r>
              <a:rPr lang="en-US" sz="2200" dirty="0" smtClean="0"/>
              <a:t>Full 3D event reconstruction gives a “snapshot” of ionization tracks in </a:t>
            </a:r>
            <a:br>
              <a:rPr lang="en-US" sz="2200" dirty="0" smtClean="0"/>
            </a:br>
            <a:r>
              <a:rPr lang="en-US" sz="2200" dirty="0" smtClean="0"/>
              <a:t>a fill gas</a:t>
            </a:r>
          </a:p>
          <a:p>
            <a:pPr eaLnBrk="1" hangingPunct="1"/>
            <a:r>
              <a:rPr lang="en-US" sz="2200" dirty="0" smtClean="0"/>
              <a:t>Particle identification based on specific ionization loss</a:t>
            </a:r>
          </a:p>
          <a:p>
            <a:pPr eaLnBrk="1" hangingPunct="1"/>
            <a:r>
              <a:rPr lang="en-US" sz="2200" dirty="0" smtClean="0"/>
              <a:t>The TPC experiment, involving a collaboration of 4 national labs and 6 universities, is currently running at the fast neutron beam facility WNR at LANL</a:t>
            </a:r>
          </a:p>
        </p:txBody>
      </p:sp>
      <p:pic>
        <p:nvPicPr>
          <p:cNvPr id="16390" name="Picture 68" descr="Fig.1A_DSCN1886_ed-final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4724400"/>
            <a:ext cx="146843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1027"/>
          <p:cNvSpPr txBox="1">
            <a:spLocks noChangeArrowheads="1"/>
          </p:cNvSpPr>
          <p:nvPr/>
        </p:nvSpPr>
        <p:spPr bwMode="auto">
          <a:xfrm>
            <a:off x="2057400" y="5867400"/>
            <a:ext cx="434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Clr>
                <a:srgbClr val="004080"/>
              </a:buClr>
              <a:buSzPct val="65000"/>
              <a:defRPr/>
            </a:pPr>
            <a:r>
              <a:rPr lang="en-US" sz="1200" b="1" i="1" kern="0" dirty="0">
                <a:solidFill>
                  <a:srgbClr val="002060"/>
                </a:solidFill>
                <a:latin typeface="+mn-lt"/>
                <a:cs typeface="+mn-cs"/>
              </a:rPr>
              <a:t>There are more details in following report of </a:t>
            </a:r>
            <a:r>
              <a:rPr lang="en-US" sz="1200" b="1" i="1" kern="0" dirty="0" err="1">
                <a:solidFill>
                  <a:srgbClr val="002060"/>
                </a:solidFill>
                <a:latin typeface="+mn-lt"/>
                <a:cs typeface="+mn-cs"/>
              </a:rPr>
              <a:t>F.Tovesson</a:t>
            </a:r>
            <a:endParaRPr lang="en-US" sz="1200" b="1" i="1" kern="0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16392" name="Text Box 3"/>
          <p:cNvSpPr txBox="1">
            <a:spLocks noChangeArrowheads="1"/>
          </p:cNvSpPr>
          <p:nvPr/>
        </p:nvSpPr>
        <p:spPr bwMode="auto">
          <a:xfrm>
            <a:off x="5562600" y="6172200"/>
            <a:ext cx="2209800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/>
          <a:lstStyle/>
          <a:p>
            <a:pPr marL="342900" indent="-342900">
              <a:buClr>
                <a:srgbClr val="004080"/>
              </a:buClr>
              <a:buSzPct val="65000"/>
              <a:buFont typeface="Wingdings" pitchFamily="2" charset="2"/>
              <a:buNone/>
            </a:pPr>
            <a:r>
              <a:rPr lang="en-US" sz="800" b="1" i="1" dirty="0"/>
              <a:t>Ref.</a:t>
            </a:r>
            <a:r>
              <a:rPr lang="en-US" sz="800" i="1" dirty="0"/>
              <a:t>: </a:t>
            </a:r>
            <a:r>
              <a:rPr lang="fr-FR" sz="800" i="1" dirty="0" err="1"/>
              <a:t>Heffner</a:t>
            </a:r>
            <a:r>
              <a:rPr lang="fr-FR" sz="800" i="1" dirty="0"/>
              <a:t>, AIP </a:t>
            </a:r>
            <a:r>
              <a:rPr lang="fr-FR" sz="800" i="1" dirty="0" err="1"/>
              <a:t>Conf.Proc</a:t>
            </a:r>
            <a:r>
              <a:rPr lang="fr-FR" sz="800" i="1" dirty="0"/>
              <a:t>. 1005(2008)182</a:t>
            </a:r>
            <a:endParaRPr lang="en-US" sz="800" i="1" dirty="0"/>
          </a:p>
        </p:txBody>
      </p:sp>
      <p:pic>
        <p:nvPicPr>
          <p:cNvPr id="16393" name="Picture 63" descr="TPC_ioniz2.png"/>
          <p:cNvPicPr>
            <a:picLocks noChangeAspect="1"/>
          </p:cNvPicPr>
          <p:nvPr/>
        </p:nvPicPr>
        <p:blipFill>
          <a:blip r:embed="rId5" cstate="print"/>
          <a:srcRect t="462" r="74445" b="69498"/>
          <a:stretch>
            <a:fillRect/>
          </a:stretch>
        </p:blipFill>
        <p:spPr bwMode="auto">
          <a:xfrm>
            <a:off x="6934200" y="1295400"/>
            <a:ext cx="1524000" cy="111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394" name="Group 19"/>
          <p:cNvGrpSpPr>
            <a:grpSpLocks/>
          </p:cNvGrpSpPr>
          <p:nvPr/>
        </p:nvGrpSpPr>
        <p:grpSpPr bwMode="auto">
          <a:xfrm>
            <a:off x="6324600" y="3567113"/>
            <a:ext cx="2743200" cy="1081087"/>
            <a:chOff x="6324600" y="3566763"/>
            <a:chExt cx="2743199" cy="1081437"/>
          </a:xfrm>
        </p:grpSpPr>
        <p:pic>
          <p:nvPicPr>
            <p:cNvPr id="16395" name="Picture 18" descr="enegry loss_ed_ed.bmp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324600" y="3566763"/>
              <a:ext cx="2670048" cy="1081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Rectangle 1027"/>
            <p:cNvSpPr txBox="1">
              <a:spLocks noChangeArrowheads="1"/>
            </p:cNvSpPr>
            <p:nvPr/>
          </p:nvSpPr>
          <p:spPr bwMode="auto">
            <a:xfrm>
              <a:off x="8332787" y="3739856"/>
              <a:ext cx="735012" cy="365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Clr>
                  <a:srgbClr val="004080"/>
                </a:buClr>
                <a:buSzPct val="65000"/>
                <a:defRPr/>
              </a:pPr>
              <a:r>
                <a:rPr lang="en-US" sz="900" b="1" kern="0" dirty="0">
                  <a:solidFill>
                    <a:srgbClr val="002060"/>
                  </a:solidFill>
                  <a:latin typeface="+mn-lt"/>
                  <a:cs typeface="+mn-cs"/>
                </a:rPr>
                <a:t>Alpha particle</a:t>
              </a:r>
            </a:p>
          </p:txBody>
        </p:sp>
        <p:sp>
          <p:nvSpPr>
            <p:cNvPr id="13" name="Rectangle 1027"/>
            <p:cNvSpPr txBox="1">
              <a:spLocks noChangeArrowheads="1"/>
            </p:cNvSpPr>
            <p:nvPr/>
          </p:nvSpPr>
          <p:spPr bwMode="auto">
            <a:xfrm>
              <a:off x="6858000" y="3739856"/>
              <a:ext cx="757238" cy="374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Clr>
                  <a:srgbClr val="004080"/>
                </a:buClr>
                <a:buSzPct val="65000"/>
                <a:defRPr/>
              </a:pPr>
              <a:r>
                <a:rPr lang="en-US" sz="900" b="1" kern="0" dirty="0">
                  <a:solidFill>
                    <a:srgbClr val="002060"/>
                  </a:solidFill>
                  <a:latin typeface="+mn-lt"/>
                  <a:cs typeface="+mn-cs"/>
                </a:rPr>
                <a:t>Fission fragment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F36A5471-67F6-40EE-9631-2532EAB43244}" type="slidenum">
              <a:rPr lang="en-US" smtClean="0"/>
              <a:pPr>
                <a:defRPr/>
              </a:pPr>
              <a:t>16</a:t>
            </a:fld>
            <a:endParaRPr lang="en-US" smtClean="0"/>
          </a:p>
        </p:txBody>
      </p:sp>
      <p:sp>
        <p:nvSpPr>
          <p:cNvPr id="17411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42900" y="401638"/>
            <a:ext cx="8496300" cy="838200"/>
          </a:xfrm>
        </p:spPr>
        <p:txBody>
          <a:bodyPr/>
          <a:lstStyle/>
          <a:p>
            <a:pPr eaLnBrk="1" hangingPunct="1"/>
            <a:r>
              <a:rPr lang="en-US" dirty="0" smtClean="0"/>
              <a:t>Other ways to avoid systematic uncertainties associated with conventional FICs</a:t>
            </a:r>
          </a:p>
        </p:txBody>
      </p:sp>
      <p:sp>
        <p:nvSpPr>
          <p:cNvPr id="24" name="Rectangle 1027"/>
          <p:cNvSpPr txBox="1">
            <a:spLocks noChangeArrowheads="1"/>
          </p:cNvSpPr>
          <p:nvPr/>
        </p:nvSpPr>
        <p:spPr bwMode="auto">
          <a:xfrm>
            <a:off x="381000" y="1295400"/>
            <a:ext cx="6172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800"/>
              </a:spcBef>
              <a:buClr>
                <a:srgbClr val="004080"/>
              </a:buClr>
              <a:buSzPct val="65000"/>
              <a:buFont typeface="Wingdings" pitchFamily="2" charset="2"/>
              <a:buChar char="n"/>
              <a:defRPr/>
            </a:pPr>
            <a:r>
              <a:rPr lang="en-US" b="1" kern="0" dirty="0">
                <a:latin typeface="+mn-lt"/>
                <a:cs typeface="+mn-cs"/>
              </a:rPr>
              <a:t>An ionization fission chamber with gaseous actinide target doesn’t lose fission fragments emitted at steep angles</a:t>
            </a:r>
          </a:p>
          <a:p>
            <a:pPr marL="342900" indent="-342900">
              <a:spcBef>
                <a:spcPts val="800"/>
              </a:spcBef>
              <a:buClr>
                <a:srgbClr val="004080"/>
              </a:buClr>
              <a:buSzPct val="65000"/>
              <a:buFont typeface="Wingdings" pitchFamily="2" charset="2"/>
              <a:buChar char="n"/>
              <a:defRPr/>
            </a:pPr>
            <a:r>
              <a:rPr lang="en-US" b="1" kern="0" dirty="0" smtClean="0">
                <a:latin typeface="+mn-lt"/>
                <a:cs typeface="+mn-cs"/>
              </a:rPr>
              <a:t>Uranium </a:t>
            </a:r>
            <a:r>
              <a:rPr lang="en-US" b="1" kern="0" dirty="0">
                <a:latin typeface="+mn-lt"/>
                <a:cs typeface="+mn-cs"/>
              </a:rPr>
              <a:t>hexafluoride UF</a:t>
            </a:r>
            <a:r>
              <a:rPr lang="en-US" b="1" kern="0" baseline="-25000" dirty="0">
                <a:latin typeface="+mn-lt"/>
                <a:cs typeface="+mn-cs"/>
              </a:rPr>
              <a:t>6</a:t>
            </a:r>
            <a:r>
              <a:rPr lang="en-US" b="1" kern="0" dirty="0">
                <a:latin typeface="+mn-lt"/>
                <a:cs typeface="+mn-cs"/>
              </a:rPr>
              <a:t> can be a suitable compound for </a:t>
            </a:r>
            <a:r>
              <a:rPr lang="en-US" b="1" kern="0" dirty="0" smtClean="0">
                <a:latin typeface="+mn-lt"/>
                <a:cs typeface="+mn-cs"/>
              </a:rPr>
              <a:t>investigating U isotopes as </a:t>
            </a:r>
            <a:r>
              <a:rPr lang="en-US" b="1" kern="0" dirty="0">
                <a:latin typeface="+mn-lt"/>
                <a:cs typeface="+mn-cs"/>
              </a:rPr>
              <a:t>it has a boiling point at </a:t>
            </a:r>
            <a:r>
              <a:rPr lang="en-US" b="1" kern="0" dirty="0" smtClean="0">
                <a:latin typeface="+mn-lt"/>
                <a:cs typeface="+mn-cs"/>
              </a:rPr>
              <a:t>56.5</a:t>
            </a:r>
            <a:r>
              <a:rPr lang="en-US" b="1" kern="0" baseline="30000" dirty="0" smtClean="0">
                <a:latin typeface="+mn-lt"/>
                <a:cs typeface="+mn-cs"/>
              </a:rPr>
              <a:t>o</a:t>
            </a:r>
            <a:r>
              <a:rPr lang="en-US" b="1" kern="0" dirty="0" smtClean="0">
                <a:latin typeface="+mn-lt"/>
                <a:cs typeface="+mn-cs"/>
              </a:rPr>
              <a:t>C</a:t>
            </a:r>
            <a:endParaRPr lang="en-US" b="1" kern="0" dirty="0">
              <a:latin typeface="+mn-lt"/>
              <a:cs typeface="+mn-cs"/>
            </a:endParaRPr>
          </a:p>
        </p:txBody>
      </p:sp>
      <p:sp>
        <p:nvSpPr>
          <p:cNvPr id="17413" name="Text Box 3"/>
          <p:cNvSpPr txBox="1">
            <a:spLocks noChangeArrowheads="1"/>
          </p:cNvSpPr>
          <p:nvPr/>
        </p:nvSpPr>
        <p:spPr bwMode="auto">
          <a:xfrm>
            <a:off x="3352800" y="4937760"/>
            <a:ext cx="29718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/>
          <a:lstStyle/>
          <a:p>
            <a:pPr marL="342900" indent="-342900" algn="r">
              <a:buClr>
                <a:srgbClr val="004080"/>
              </a:buClr>
              <a:buSzPct val="65000"/>
              <a:buFont typeface="Wingdings" pitchFamily="2" charset="2"/>
              <a:buNone/>
            </a:pPr>
            <a:r>
              <a:rPr lang="en-US" sz="800" b="1" i="1" dirty="0"/>
              <a:t>Ref.</a:t>
            </a:r>
            <a:r>
              <a:rPr lang="en-US" sz="800" i="1" dirty="0"/>
              <a:t>: </a:t>
            </a:r>
            <a:r>
              <a:rPr lang="en-US" sz="800" i="1" dirty="0" smtClean="0"/>
              <a:t>Laptev, Strakovsky, Briscoe, Afanasev, </a:t>
            </a:r>
            <a:br>
              <a:rPr lang="en-US" sz="800" i="1" dirty="0" smtClean="0"/>
            </a:br>
            <a:r>
              <a:rPr lang="en-US" sz="800" i="1" dirty="0" smtClean="0"/>
              <a:t>Proposal NSF-ARI-MA (DNDO) Grant ECCS-1139985, </a:t>
            </a:r>
            <a:r>
              <a:rPr lang="en-US" sz="800" i="1" dirty="0"/>
              <a:t>2011</a:t>
            </a:r>
          </a:p>
        </p:txBody>
      </p:sp>
      <p:pic>
        <p:nvPicPr>
          <p:cNvPr id="17414" name="Picture 2"/>
          <p:cNvPicPr>
            <a:picLocks noChangeAspect="1" noChangeArrowheads="1"/>
          </p:cNvPicPr>
          <p:nvPr/>
        </p:nvPicPr>
        <p:blipFill>
          <a:blip r:embed="rId3" cstate="print"/>
          <a:srcRect l="3101" t="1871" r="18600"/>
          <a:stretch>
            <a:fillRect/>
          </a:stretch>
        </p:blipFill>
        <p:spPr bwMode="auto">
          <a:xfrm>
            <a:off x="6324600" y="1371600"/>
            <a:ext cx="2752242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3"/>
          <p:cNvGrpSpPr>
            <a:grpSpLocks/>
          </p:cNvGrpSpPr>
          <p:nvPr/>
        </p:nvGrpSpPr>
        <p:grpSpPr bwMode="auto">
          <a:xfrm>
            <a:off x="7086600" y="2819400"/>
            <a:ext cx="0" cy="304800"/>
            <a:chOff x="9144000" y="5105400"/>
            <a:chExt cx="0" cy="304800"/>
          </a:xfrm>
        </p:grpSpPr>
        <p:cxnSp>
          <p:nvCxnSpPr>
            <p:cNvPr id="45" name="Straight Connector 44"/>
            <p:cNvCxnSpPr/>
            <p:nvPr/>
          </p:nvCxnSpPr>
          <p:spPr bwMode="auto">
            <a:xfrm>
              <a:off x="8863584" y="5105400"/>
              <a:ext cx="0" cy="304800"/>
            </a:xfrm>
            <a:prstGeom prst="line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8100000"/>
              </a:camera>
              <a:lightRig rig="threePt" dir="t"/>
            </a:scene3d>
          </p:spPr>
        </p:cxnSp>
        <p:cxnSp>
          <p:nvCxnSpPr>
            <p:cNvPr id="48" name="Straight Connector 47"/>
            <p:cNvCxnSpPr/>
            <p:nvPr/>
          </p:nvCxnSpPr>
          <p:spPr bwMode="auto">
            <a:xfrm>
              <a:off x="8863584" y="5105400"/>
              <a:ext cx="0" cy="304800"/>
            </a:xfrm>
            <a:prstGeom prst="line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2700000"/>
              </a:camera>
              <a:lightRig rig="threePt" dir="t"/>
            </a:scene3d>
          </p:spPr>
        </p:cxnSp>
      </p:grp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762000" y="3276600"/>
            <a:ext cx="5867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2880" indent="-182880">
              <a:spcBef>
                <a:spcPts val="600"/>
              </a:spcBef>
              <a:buClr>
                <a:srgbClr val="004080"/>
              </a:buClr>
              <a:buSzPct val="65000"/>
              <a:buFont typeface="Arial" charset="0"/>
              <a:buChar char="-"/>
            </a:pPr>
            <a:r>
              <a:rPr lang="en-US" sz="1600" b="1" dirty="0" smtClean="0"/>
              <a:t>There is no “edge-effect” due to two fragment emission</a:t>
            </a:r>
            <a:endParaRPr lang="en-US" sz="1600" b="1" dirty="0"/>
          </a:p>
          <a:p>
            <a:pPr marL="182880" indent="-182880">
              <a:spcBef>
                <a:spcPts val="600"/>
              </a:spcBef>
              <a:buClr>
                <a:srgbClr val="004080"/>
              </a:buClr>
              <a:buSzPct val="65000"/>
              <a:buFont typeface="Arial" charset="0"/>
              <a:buChar char="-"/>
            </a:pPr>
            <a:r>
              <a:rPr lang="en-US" sz="1600" b="1" dirty="0" smtClean="0"/>
              <a:t>It is expected much better resolution between fission fragments and small PH signals in a pulse height spectrum</a:t>
            </a:r>
            <a:endParaRPr lang="en-US" sz="1600" b="1" dirty="0"/>
          </a:p>
          <a:p>
            <a:pPr marL="182880" indent="-182880">
              <a:spcBef>
                <a:spcPts val="600"/>
              </a:spcBef>
              <a:buClr>
                <a:srgbClr val="004080"/>
              </a:buClr>
              <a:buSzPct val="65000"/>
              <a:buFont typeface="Arial" charset="0"/>
              <a:buChar char="-"/>
            </a:pPr>
            <a:r>
              <a:rPr lang="en-US" sz="1600" b="1" dirty="0" smtClean="0"/>
              <a:t>Separate active volume outside the main one should be used for the background neutron input estimation</a:t>
            </a:r>
            <a:endParaRPr lang="en-US" sz="1600" b="1" dirty="0"/>
          </a:p>
        </p:txBody>
      </p:sp>
      <p:sp>
        <p:nvSpPr>
          <p:cNvPr id="21" name="Rectangle 1027"/>
          <p:cNvSpPr txBox="1">
            <a:spLocks noChangeArrowheads="1"/>
          </p:cNvSpPr>
          <p:nvPr/>
        </p:nvSpPr>
        <p:spPr bwMode="auto">
          <a:xfrm>
            <a:off x="381000" y="5257800"/>
            <a:ext cx="6172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50000"/>
              </a:spcBef>
              <a:buClr>
                <a:srgbClr val="004080"/>
              </a:buClr>
              <a:buSzPct val="65000"/>
              <a:buFont typeface="Wingdings" pitchFamily="2" charset="2"/>
              <a:buChar char="n"/>
              <a:defRPr/>
            </a:pPr>
            <a:r>
              <a:rPr lang="en-US" b="1" kern="0" dirty="0" smtClean="0"/>
              <a:t>For </a:t>
            </a:r>
            <a:r>
              <a:rPr lang="en-US" b="1" kern="0" dirty="0"/>
              <a:t>the </a:t>
            </a:r>
            <a:r>
              <a:rPr lang="en-US" b="1" kern="0" dirty="0" err="1"/>
              <a:t>Pu</a:t>
            </a:r>
            <a:r>
              <a:rPr lang="en-US" b="1" kern="0" dirty="0"/>
              <a:t> </a:t>
            </a:r>
            <a:r>
              <a:rPr lang="en-US" b="1" kern="0" dirty="0" smtClean="0"/>
              <a:t>isotopes, </a:t>
            </a:r>
            <a:r>
              <a:rPr lang="en-US" b="1" kern="0" dirty="0"/>
              <a:t>plutonium </a:t>
            </a:r>
            <a:r>
              <a:rPr lang="en-US" b="1" kern="0" dirty="0" err="1"/>
              <a:t>hexacarbonyl</a:t>
            </a:r>
            <a:r>
              <a:rPr lang="en-US" b="1" kern="0" dirty="0"/>
              <a:t> </a:t>
            </a:r>
            <a:r>
              <a:rPr lang="en-US" b="1" kern="0" dirty="0" err="1"/>
              <a:t>Pu</a:t>
            </a:r>
            <a:r>
              <a:rPr lang="en-US" b="1" kern="0" dirty="0"/>
              <a:t>(CO)</a:t>
            </a:r>
            <a:r>
              <a:rPr lang="en-US" b="1" kern="0" baseline="-25000" dirty="0"/>
              <a:t>6</a:t>
            </a:r>
            <a:r>
              <a:rPr lang="en-US" b="1" kern="0" dirty="0"/>
              <a:t> can be considered. </a:t>
            </a:r>
            <a:r>
              <a:rPr lang="en-US" b="1" kern="0" dirty="0" smtClean="0"/>
              <a:t/>
            </a:r>
            <a:br>
              <a:rPr lang="en-US" b="1" kern="0" dirty="0" smtClean="0"/>
            </a:br>
            <a:endParaRPr lang="en-US" sz="1400" b="1" kern="0" dirty="0">
              <a:latin typeface="+mn-lt"/>
              <a:cs typeface="+mn-cs"/>
            </a:endParaRPr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3276600" y="5867400"/>
            <a:ext cx="29718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/>
          <a:lstStyle/>
          <a:p>
            <a:pPr marL="342900" indent="-342900" algn="r">
              <a:buClr>
                <a:srgbClr val="004080"/>
              </a:buClr>
              <a:buSzPct val="65000"/>
              <a:buFont typeface="Wingdings" pitchFamily="2" charset="2"/>
              <a:buNone/>
            </a:pPr>
            <a:r>
              <a:rPr lang="en-US" sz="800" b="1" i="1" dirty="0"/>
              <a:t>Ref.</a:t>
            </a:r>
            <a:r>
              <a:rPr lang="en-US" sz="800" i="1" dirty="0"/>
              <a:t>: </a:t>
            </a:r>
            <a:r>
              <a:rPr lang="en-US" sz="800" i="1" dirty="0" smtClean="0"/>
              <a:t>Thanks to </a:t>
            </a:r>
            <a:r>
              <a:rPr lang="en-US" sz="800" i="1" dirty="0" err="1" smtClean="0"/>
              <a:t>W.Loveland</a:t>
            </a:r>
            <a:r>
              <a:rPr lang="en-US" sz="800" i="1" dirty="0" smtClean="0"/>
              <a:t>, Oregon State University,</a:t>
            </a:r>
            <a:br>
              <a:rPr lang="en-US" sz="800" i="1" dirty="0" smtClean="0"/>
            </a:br>
            <a:r>
              <a:rPr lang="en-US" sz="800" i="1" dirty="0" smtClean="0"/>
              <a:t>for pointing out this opportunity</a:t>
            </a:r>
            <a:endParaRPr lang="en-US" sz="800" i="1" dirty="0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7226300" y="3352800"/>
          <a:ext cx="1460500" cy="1681163"/>
        </p:xfrm>
        <a:graphic>
          <a:graphicData uri="http://schemas.openxmlformats.org/presentationml/2006/ole">
            <p:oleObj spid="_x0000_s70658" name="Document" r:id="rId4" imgW="5940848" imgH="2412574" progId="Word.Document.12">
              <p:embed/>
            </p:oleObj>
          </a:graphicData>
        </a:graphic>
      </p:graphicFrame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6858000" y="4267200"/>
            <a:ext cx="685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50000"/>
              </a:spcBef>
              <a:buClr>
                <a:srgbClr val="004080"/>
              </a:buClr>
              <a:buSzPct val="65000"/>
            </a:pPr>
            <a:r>
              <a:rPr lang="en-US" sz="1000" dirty="0" smtClean="0"/>
              <a:t>Neutron </a:t>
            </a:r>
            <a:r>
              <a:rPr lang="en-US" sz="1000" dirty="0"/>
              <a:t/>
            </a:r>
            <a:br>
              <a:rPr lang="en-US" sz="1000" dirty="0"/>
            </a:br>
            <a:r>
              <a:rPr lang="en-US" sz="1000" dirty="0" smtClean="0"/>
              <a:t>beam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3A8EE30-CA6D-474B-8DA8-989E2A462B5D}" type="slidenum">
              <a:rPr lang="en-US" smtClean="0"/>
              <a:pPr>
                <a:defRPr/>
              </a:pPr>
              <a:t>17</a:t>
            </a:fld>
            <a:endParaRPr lang="en-US" smtClean="0"/>
          </a:p>
        </p:txBody>
      </p:sp>
      <p:sp>
        <p:nvSpPr>
          <p:cNvPr id="18435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Prompt Fission Neutron Study</a:t>
            </a:r>
          </a:p>
        </p:txBody>
      </p:sp>
      <p:sp>
        <p:nvSpPr>
          <p:cNvPr id="18437" name="Text Box 3"/>
          <p:cNvSpPr txBox="1">
            <a:spLocks noChangeArrowheads="1"/>
          </p:cNvSpPr>
          <p:nvPr/>
        </p:nvSpPr>
        <p:spPr bwMode="auto">
          <a:xfrm>
            <a:off x="5257800" y="6172200"/>
            <a:ext cx="2743200" cy="2587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/>
          <a:lstStyle/>
          <a:p>
            <a:pPr marL="342900" indent="-342900">
              <a:buClr>
                <a:srgbClr val="004080"/>
              </a:buClr>
              <a:buSzPct val="65000"/>
              <a:buFont typeface="Wingdings" pitchFamily="2" charset="2"/>
              <a:buNone/>
            </a:pPr>
            <a:r>
              <a:rPr lang="en-US" sz="800" b="1" i="1" dirty="0"/>
              <a:t>Ref.</a:t>
            </a:r>
            <a:r>
              <a:rPr lang="en-US" sz="800" i="1" dirty="0"/>
              <a:t>: Noda, Haight et al., </a:t>
            </a:r>
            <a:r>
              <a:rPr lang="en-US" sz="800" i="1" dirty="0" err="1"/>
              <a:t>Phys.Rev.C</a:t>
            </a:r>
            <a:r>
              <a:rPr lang="en-US" sz="800" i="1" dirty="0"/>
              <a:t> 83, 034604 (2011)</a:t>
            </a:r>
          </a:p>
        </p:txBody>
      </p:sp>
      <p:pic>
        <p:nvPicPr>
          <p:cNvPr id="18438" name="Picture 35"/>
          <p:cNvPicPr>
            <a:picLocks noChangeAspect="1" noChangeArrowheads="1"/>
          </p:cNvPicPr>
          <p:nvPr/>
        </p:nvPicPr>
        <p:blipFill>
          <a:blip r:embed="rId2" cstate="print"/>
          <a:srcRect l="3534" t="1736" r="5890" b="1736"/>
          <a:stretch>
            <a:fillRect/>
          </a:stretch>
        </p:blipFill>
        <p:spPr bwMode="auto">
          <a:xfrm>
            <a:off x="6553200" y="1295400"/>
            <a:ext cx="252888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Rectangle 5"/>
          <p:cNvSpPr>
            <a:spLocks noChangeArrowheads="1"/>
          </p:cNvSpPr>
          <p:nvPr/>
        </p:nvSpPr>
        <p:spPr bwMode="auto">
          <a:xfrm>
            <a:off x="762000" y="3048000"/>
            <a:ext cx="6019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600"/>
              </a:spcBef>
              <a:buClr>
                <a:srgbClr val="004080"/>
              </a:buClr>
              <a:buSzPct val="65000"/>
              <a:buFont typeface="Arial" charset="0"/>
              <a:buChar char="-"/>
            </a:pPr>
            <a:r>
              <a:rPr lang="en-US" sz="1600" b="1" dirty="0"/>
              <a:t>Parallel plate avalanche counter as a fission trigger</a:t>
            </a:r>
          </a:p>
          <a:p>
            <a:pPr marL="342900" indent="-342900">
              <a:spcBef>
                <a:spcPts val="600"/>
              </a:spcBef>
              <a:buClr>
                <a:srgbClr val="004080"/>
              </a:buClr>
              <a:buSzPct val="65000"/>
              <a:buFont typeface="Arial" charset="0"/>
              <a:buChar char="-"/>
            </a:pPr>
            <a:r>
              <a:rPr lang="en-US" sz="1600" b="1" dirty="0"/>
              <a:t>20 </a:t>
            </a:r>
            <a:r>
              <a:rPr lang="en-US" sz="1600" b="1" baseline="30000" dirty="0"/>
              <a:t>6</a:t>
            </a:r>
            <a:r>
              <a:rPr lang="en-US" sz="1600" b="1" dirty="0"/>
              <a:t>Li-glass detectors to measure neutron output below 1 </a:t>
            </a:r>
            <a:r>
              <a:rPr lang="en-US" sz="1600" b="1" dirty="0" err="1"/>
              <a:t>MeV</a:t>
            </a:r>
            <a:endParaRPr lang="en-US" sz="1600" b="1" dirty="0"/>
          </a:p>
          <a:p>
            <a:pPr marL="342900" indent="-342900">
              <a:spcBef>
                <a:spcPts val="600"/>
              </a:spcBef>
              <a:buClr>
                <a:srgbClr val="004080"/>
              </a:buClr>
              <a:buSzPct val="65000"/>
              <a:buFont typeface="Arial" charset="0"/>
              <a:buChar char="-"/>
            </a:pPr>
            <a:r>
              <a:rPr lang="en-US" sz="1600" b="1" dirty="0"/>
              <a:t>50 liquid </a:t>
            </a:r>
            <a:r>
              <a:rPr lang="en-US" sz="1600" b="1" dirty="0" err="1"/>
              <a:t>scintillator</a:t>
            </a:r>
            <a:r>
              <a:rPr lang="en-US" sz="1600" b="1" dirty="0"/>
              <a:t> detectors to measure neutron output from 0.5 to 12 </a:t>
            </a:r>
            <a:r>
              <a:rPr lang="en-US" sz="1600" b="1" dirty="0" err="1"/>
              <a:t>MeV</a:t>
            </a:r>
            <a:endParaRPr lang="en-US" sz="1600" b="1" dirty="0"/>
          </a:p>
        </p:txBody>
      </p:sp>
      <p:pic>
        <p:nvPicPr>
          <p:cNvPr id="18440" name="Picture 2"/>
          <p:cNvPicPr>
            <a:picLocks noChangeAspect="1" noChangeArrowheads="1"/>
          </p:cNvPicPr>
          <p:nvPr/>
        </p:nvPicPr>
        <p:blipFill>
          <a:blip r:embed="rId3" cstate="print"/>
          <a:srcRect r="14285"/>
          <a:stretch>
            <a:fillRect/>
          </a:stretch>
        </p:blipFill>
        <p:spPr bwMode="auto">
          <a:xfrm>
            <a:off x="7010400" y="3962400"/>
            <a:ext cx="1981200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441" name="Straight Arrow Connector 38"/>
          <p:cNvCxnSpPr>
            <a:cxnSpLocks noChangeShapeType="1"/>
          </p:cNvCxnSpPr>
          <p:nvPr/>
        </p:nvCxnSpPr>
        <p:spPr bwMode="auto">
          <a:xfrm flipH="1">
            <a:off x="6934200" y="3276600"/>
            <a:ext cx="1295400" cy="0"/>
          </a:xfrm>
          <a:prstGeom prst="straightConnector1">
            <a:avLst/>
          </a:prstGeom>
          <a:noFill/>
          <a:ln w="12700" algn="ctr">
            <a:solidFill>
              <a:schemeClr val="tx2"/>
            </a:solidFill>
            <a:round/>
            <a:headEnd/>
            <a:tailEnd type="arrow" w="med" len="med"/>
          </a:ln>
        </p:spPr>
      </p:cxnSp>
      <p:cxnSp>
        <p:nvCxnSpPr>
          <p:cNvPr id="18442" name="Straight Connector 50"/>
          <p:cNvCxnSpPr>
            <a:cxnSpLocks noChangeShapeType="1"/>
          </p:cNvCxnSpPr>
          <p:nvPr/>
        </p:nvCxnSpPr>
        <p:spPr bwMode="auto">
          <a:xfrm>
            <a:off x="8229600" y="3200400"/>
            <a:ext cx="0" cy="15240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/>
            <a:tailEnd/>
          </a:ln>
        </p:spPr>
      </p:cxnSp>
      <p:cxnSp>
        <p:nvCxnSpPr>
          <p:cNvPr id="18443" name="Straight Connector 52"/>
          <p:cNvCxnSpPr>
            <a:cxnSpLocks noChangeShapeType="1"/>
          </p:cNvCxnSpPr>
          <p:nvPr/>
        </p:nvCxnSpPr>
        <p:spPr bwMode="auto">
          <a:xfrm>
            <a:off x="8686800" y="3200400"/>
            <a:ext cx="0" cy="152400"/>
          </a:xfrm>
          <a:prstGeom prst="line">
            <a:avLst/>
          </a:prstGeom>
          <a:noFill/>
          <a:ln w="12700" algn="ctr">
            <a:solidFill>
              <a:srgbClr val="0070C0"/>
            </a:solidFill>
            <a:round/>
            <a:headEnd/>
            <a:tailEnd/>
          </a:ln>
        </p:spPr>
      </p:cxnSp>
      <p:cxnSp>
        <p:nvCxnSpPr>
          <p:cNvPr id="18444" name="Straight Arrow Connector 53"/>
          <p:cNvCxnSpPr>
            <a:cxnSpLocks noChangeShapeType="1"/>
          </p:cNvCxnSpPr>
          <p:nvPr/>
        </p:nvCxnSpPr>
        <p:spPr bwMode="auto">
          <a:xfrm>
            <a:off x="8686800" y="3276600"/>
            <a:ext cx="381000" cy="0"/>
          </a:xfrm>
          <a:prstGeom prst="straightConnector1">
            <a:avLst/>
          </a:prstGeom>
          <a:noFill/>
          <a:ln w="12700" algn="ctr">
            <a:solidFill>
              <a:srgbClr val="0070C0"/>
            </a:solidFill>
            <a:round/>
            <a:headEnd/>
            <a:tailEnd type="arrow" w="med" len="med"/>
          </a:ln>
        </p:spPr>
      </p:cxnSp>
      <p:sp>
        <p:nvSpPr>
          <p:cNvPr id="18445" name="Rectangle 7"/>
          <p:cNvSpPr>
            <a:spLocks noChangeArrowheads="1"/>
          </p:cNvSpPr>
          <p:nvPr/>
        </p:nvSpPr>
        <p:spPr bwMode="auto">
          <a:xfrm>
            <a:off x="6781800" y="32766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50000"/>
              </a:spcBef>
              <a:buClr>
                <a:srgbClr val="004080"/>
              </a:buClr>
              <a:buSzPct val="65000"/>
            </a:pPr>
            <a:r>
              <a:rPr lang="en-US" sz="1000" dirty="0">
                <a:solidFill>
                  <a:srgbClr val="C00000"/>
                </a:solidFill>
              </a:rPr>
              <a:t>~35 % less </a:t>
            </a:r>
            <a:br>
              <a:rPr lang="en-US" sz="1000" dirty="0">
                <a:solidFill>
                  <a:srgbClr val="C00000"/>
                </a:solidFill>
              </a:rPr>
            </a:br>
            <a:r>
              <a:rPr lang="en-US" sz="1000" dirty="0">
                <a:solidFill>
                  <a:srgbClr val="C00000"/>
                </a:solidFill>
              </a:rPr>
              <a:t>than 1 </a:t>
            </a:r>
            <a:r>
              <a:rPr lang="en-US" sz="1000" dirty="0" err="1">
                <a:solidFill>
                  <a:srgbClr val="C00000"/>
                </a:solidFill>
              </a:rPr>
              <a:t>MeV</a:t>
            </a:r>
            <a:endParaRPr lang="en-US" sz="1000" dirty="0">
              <a:solidFill>
                <a:srgbClr val="C00000"/>
              </a:solidFill>
            </a:endParaRPr>
          </a:p>
        </p:txBody>
      </p:sp>
      <p:sp>
        <p:nvSpPr>
          <p:cNvPr id="18446" name="Rectangle 7"/>
          <p:cNvSpPr>
            <a:spLocks noChangeArrowheads="1"/>
          </p:cNvSpPr>
          <p:nvPr/>
        </p:nvSpPr>
        <p:spPr bwMode="auto">
          <a:xfrm>
            <a:off x="8229600" y="3276600"/>
            <a:ext cx="91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45720"/>
          <a:lstStyle/>
          <a:p>
            <a:pPr algn="r">
              <a:spcBef>
                <a:spcPct val="50000"/>
              </a:spcBef>
              <a:buClr>
                <a:srgbClr val="004080"/>
              </a:buClr>
              <a:buSzPct val="65000"/>
            </a:pPr>
            <a:r>
              <a:rPr lang="pt-BR" sz="1000" dirty="0" smtClean="0">
                <a:solidFill>
                  <a:srgbClr val="0070C0"/>
                </a:solidFill>
              </a:rPr>
              <a:t>Important</a:t>
            </a:r>
            <a:br>
              <a:rPr lang="pt-BR" sz="1000" dirty="0" smtClean="0">
                <a:solidFill>
                  <a:srgbClr val="0070C0"/>
                </a:solidFill>
              </a:rPr>
            </a:br>
            <a:r>
              <a:rPr lang="pt-BR" sz="1000" dirty="0" smtClean="0">
                <a:solidFill>
                  <a:srgbClr val="0070C0"/>
                </a:solidFill>
              </a:rPr>
              <a:t>region </a:t>
            </a:r>
            <a:r>
              <a:rPr lang="pt-BR" sz="1000" dirty="0">
                <a:solidFill>
                  <a:srgbClr val="0070C0"/>
                </a:solidFill>
              </a:rPr>
              <a:t>for rad-chem: (</a:t>
            </a:r>
            <a:r>
              <a:rPr lang="pt-BR" sz="1000" i="1" dirty="0">
                <a:solidFill>
                  <a:srgbClr val="0070C0"/>
                </a:solidFill>
              </a:rPr>
              <a:t>n,2n</a:t>
            </a:r>
            <a:r>
              <a:rPr lang="pt-BR" sz="1000" dirty="0">
                <a:solidFill>
                  <a:srgbClr val="0070C0"/>
                </a:solidFill>
              </a:rPr>
              <a:t>) etc.</a:t>
            </a:r>
            <a:endParaRPr lang="en-US" sz="1000" dirty="0">
              <a:solidFill>
                <a:srgbClr val="0070C0"/>
              </a:solidFill>
            </a:endParaRPr>
          </a:p>
        </p:txBody>
      </p:sp>
      <p:sp>
        <p:nvSpPr>
          <p:cNvPr id="18436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6248400" cy="1752600"/>
          </a:xfrm>
        </p:spPr>
        <p:txBody>
          <a:bodyPr/>
          <a:lstStyle/>
          <a:p>
            <a:pPr eaLnBrk="1" hangingPunct="1">
              <a:spcBef>
                <a:spcPts val="900"/>
              </a:spcBef>
            </a:pPr>
            <a:r>
              <a:rPr lang="en-US" sz="1900" dirty="0" smtClean="0"/>
              <a:t>Existing data establish the prompt fission neutron spectrum quite well in the energy </a:t>
            </a:r>
            <a:br>
              <a:rPr lang="en-US" sz="1900" dirty="0" smtClean="0"/>
            </a:br>
            <a:r>
              <a:rPr lang="en-US" sz="1900" dirty="0" smtClean="0"/>
              <a:t>range from 1 to about 5 </a:t>
            </a:r>
            <a:r>
              <a:rPr lang="en-US" sz="1900" dirty="0" err="1" smtClean="0"/>
              <a:t>MeV</a:t>
            </a:r>
            <a:endParaRPr lang="en-US" sz="1900" dirty="0" smtClean="0"/>
          </a:p>
          <a:p>
            <a:pPr eaLnBrk="1" hangingPunct="1">
              <a:spcBef>
                <a:spcPts val="900"/>
              </a:spcBef>
            </a:pPr>
            <a:r>
              <a:rPr lang="en-US" sz="1900" dirty="0" smtClean="0"/>
              <a:t>The Chi-Nu experiment to study the prompt fission neutron spectrum will also run at the WNR</a:t>
            </a:r>
          </a:p>
        </p:txBody>
      </p:sp>
      <p:sp>
        <p:nvSpPr>
          <p:cNvPr id="15" name="Rectangle 1027"/>
          <p:cNvSpPr txBox="1">
            <a:spLocks noChangeArrowheads="1"/>
          </p:cNvSpPr>
          <p:nvPr/>
        </p:nvSpPr>
        <p:spPr bwMode="auto">
          <a:xfrm>
            <a:off x="381000" y="4495800"/>
            <a:ext cx="594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ts val="900"/>
              </a:spcBef>
              <a:buClr>
                <a:srgbClr val="004080"/>
              </a:buClr>
              <a:buSzPct val="65000"/>
              <a:buFont typeface="Wingdings" pitchFamily="2" charset="2"/>
              <a:buChar char="n"/>
            </a:pPr>
            <a:r>
              <a:rPr lang="en-US" sz="1900" b="1" kern="0" dirty="0" smtClean="0">
                <a:latin typeface="+mn-lt"/>
                <a:cs typeface="+mn-cs"/>
              </a:rPr>
              <a:t>Chi-Nu goals are </a:t>
            </a:r>
            <a:endParaRPr kumimoji="0" lang="en-US" sz="19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762000" y="4876800"/>
            <a:ext cx="6096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600"/>
              </a:spcBef>
              <a:buClr>
                <a:srgbClr val="004080"/>
              </a:buClr>
              <a:buSzPct val="65000"/>
              <a:buFont typeface="Arial" charset="0"/>
              <a:buChar char="-"/>
            </a:pPr>
            <a:r>
              <a:rPr lang="en-US" sz="1600" b="1" dirty="0" smtClean="0"/>
              <a:t>Below 1 </a:t>
            </a:r>
            <a:r>
              <a:rPr lang="en-US" sz="1600" b="1" dirty="0" err="1" smtClean="0"/>
              <a:t>MeV</a:t>
            </a:r>
            <a:r>
              <a:rPr lang="en-US" sz="1600" b="1" dirty="0" smtClean="0"/>
              <a:t>, to reduce the neutron output uncertainties from ~10% to ~5%</a:t>
            </a:r>
            <a:endParaRPr lang="en-US" sz="1600" b="1" dirty="0"/>
          </a:p>
          <a:p>
            <a:pPr marL="342900" indent="-342900">
              <a:spcBef>
                <a:spcPts val="600"/>
              </a:spcBef>
              <a:buClr>
                <a:srgbClr val="004080"/>
              </a:buClr>
              <a:buSzPct val="65000"/>
              <a:buFont typeface="Arial" charset="0"/>
              <a:buChar char="-"/>
            </a:pPr>
            <a:r>
              <a:rPr lang="en-US" sz="1600" b="1" dirty="0" smtClean="0"/>
              <a:t>Above 6 </a:t>
            </a:r>
            <a:r>
              <a:rPr lang="en-US" sz="1600" b="1" dirty="0" err="1" smtClean="0"/>
              <a:t>MeV</a:t>
            </a:r>
            <a:r>
              <a:rPr lang="en-US" sz="1600" b="1" dirty="0" smtClean="0"/>
              <a:t>, to reduce uncertainties from 20-50% to </a:t>
            </a:r>
            <a:br>
              <a:rPr lang="en-US" sz="1600" b="1" dirty="0" smtClean="0"/>
            </a:br>
            <a:r>
              <a:rPr lang="en-US" sz="1600" b="1" dirty="0" smtClean="0"/>
              <a:t>10-20%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575ACF57-5137-4639-A45B-8C01217957EE}" type="slidenum">
              <a:rPr lang="en-US" smtClean="0"/>
              <a:pPr>
                <a:defRPr/>
              </a:pPr>
              <a:t>18</a:t>
            </a:fld>
            <a:endParaRPr lang="en-US" smtClean="0"/>
          </a:p>
        </p:txBody>
      </p:sp>
      <p:sp>
        <p:nvSpPr>
          <p:cNvPr id="25603" name="Slide Number Placeholder 3"/>
          <p:cNvSpPr txBox="1">
            <a:spLocks noGrp="1"/>
          </p:cNvSpPr>
          <p:nvPr/>
        </p:nvSpPr>
        <p:spPr bwMode="auto">
          <a:xfrm>
            <a:off x="6781800" y="6218238"/>
            <a:ext cx="19939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en-US" sz="800" i="1"/>
              <a:t>Slide </a:t>
            </a:r>
            <a:fld id="{2B4A3F5B-7A5F-4F73-8623-B764621564F6}" type="slidenum">
              <a:rPr lang="en-US" sz="800" i="1"/>
              <a:pPr algn="r" eaLnBrk="0" hangingPunct="0"/>
              <a:t>18</a:t>
            </a:fld>
            <a:endParaRPr lang="en-US" sz="800" i="1"/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Angular distribution of PFN relative to FF</a:t>
            </a:r>
          </a:p>
        </p:txBody>
      </p:sp>
      <p:sp>
        <p:nvSpPr>
          <p:cNvPr id="25605" name="Text Box 3"/>
          <p:cNvSpPr txBox="1">
            <a:spLocks noChangeArrowheads="1"/>
          </p:cNvSpPr>
          <p:nvPr/>
        </p:nvSpPr>
        <p:spPr bwMode="auto">
          <a:xfrm>
            <a:off x="5394325" y="2587625"/>
            <a:ext cx="184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en-US" sz="28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5606" name="Text Box 4"/>
          <p:cNvSpPr txBox="1">
            <a:spLocks noChangeArrowheads="1"/>
          </p:cNvSpPr>
          <p:nvPr/>
        </p:nvSpPr>
        <p:spPr bwMode="auto">
          <a:xfrm>
            <a:off x="1279525" y="5178425"/>
            <a:ext cx="184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en-US" sz="28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5607" name="Text Box 5"/>
          <p:cNvSpPr txBox="1">
            <a:spLocks noChangeArrowheads="1"/>
          </p:cNvSpPr>
          <p:nvPr/>
        </p:nvSpPr>
        <p:spPr bwMode="auto">
          <a:xfrm>
            <a:off x="5470525" y="5330825"/>
            <a:ext cx="184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en-US" sz="28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5608" name="Text Box 7"/>
          <p:cNvSpPr txBox="1">
            <a:spLocks noChangeArrowheads="1"/>
          </p:cNvSpPr>
          <p:nvPr/>
        </p:nvSpPr>
        <p:spPr bwMode="auto">
          <a:xfrm>
            <a:off x="914400" y="5562600"/>
            <a:ext cx="3352800" cy="381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/>
          <a:lstStyle/>
          <a:p>
            <a:pPr marL="342900" indent="-342900">
              <a:buClr>
                <a:srgbClr val="004080"/>
              </a:buClr>
              <a:buSzPct val="65000"/>
              <a:buFont typeface="Wingdings" pitchFamily="2" charset="2"/>
              <a:buNone/>
            </a:pPr>
            <a:r>
              <a:rPr lang="en-US" sz="800" b="1" i="1"/>
              <a:t>Ref.</a:t>
            </a:r>
            <a:r>
              <a:rPr lang="en-US" sz="800" i="1"/>
              <a:t>: A.Vorobyev et al., NIM A 598 (2009) 795</a:t>
            </a:r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381000" y="1447800"/>
            <a:ext cx="8610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50000"/>
              </a:spcBef>
              <a:buClr>
                <a:srgbClr val="004080"/>
              </a:buClr>
              <a:buSzPct val="65000"/>
              <a:buFont typeface="Wingdings" pitchFamily="2" charset="2"/>
              <a:buNone/>
            </a:pPr>
            <a:r>
              <a:rPr lang="en-US" sz="2400" b="1" dirty="0"/>
              <a:t>Recent measurement for thermal neutrons</a:t>
            </a:r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4648200" y="2133600"/>
            <a:ext cx="4343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5000"/>
              </a:spcBef>
              <a:buClr>
                <a:srgbClr val="004080"/>
              </a:buClr>
              <a:buSzPct val="65000"/>
              <a:buFont typeface="Wingdings" pitchFamily="2" charset="2"/>
              <a:buChar char="n"/>
            </a:pPr>
            <a:r>
              <a:rPr lang="en-US" sz="1500" dirty="0"/>
              <a:t>Fission neutrons from the </a:t>
            </a:r>
            <a:r>
              <a:rPr lang="en-US" sz="1500" baseline="30000" dirty="0"/>
              <a:t>235</a:t>
            </a:r>
            <a:r>
              <a:rPr lang="en-US" sz="1500" dirty="0"/>
              <a:t>U(</a:t>
            </a:r>
            <a:r>
              <a:rPr lang="en-US" sz="1500" i="1" dirty="0" err="1"/>
              <a:t>n</a:t>
            </a:r>
            <a:r>
              <a:rPr lang="en-US" sz="1500" i="1" baseline="-25000" dirty="0" err="1"/>
              <a:t>th</a:t>
            </a:r>
            <a:r>
              <a:rPr lang="en-US" sz="1500" i="1" dirty="0" err="1"/>
              <a:t>,f</a:t>
            </a:r>
            <a:r>
              <a:rPr lang="en-US" sz="1500" dirty="0"/>
              <a:t>) reaction were detected at several angles</a:t>
            </a:r>
          </a:p>
          <a:p>
            <a:pPr marL="342900" indent="-342900">
              <a:spcBef>
                <a:spcPct val="25000"/>
              </a:spcBef>
              <a:buClr>
                <a:srgbClr val="004080"/>
              </a:buClr>
              <a:buSzPct val="65000"/>
              <a:buFont typeface="Wingdings" pitchFamily="2" charset="2"/>
              <a:buChar char="n"/>
            </a:pPr>
            <a:r>
              <a:rPr lang="en-US" sz="1500" dirty="0"/>
              <a:t>Angular resolution is </a:t>
            </a:r>
            <a:r>
              <a:rPr lang="en-US" sz="1500" dirty="0" smtClean="0"/>
              <a:t>18</a:t>
            </a:r>
            <a:r>
              <a:rPr lang="en-US" sz="1500" baseline="30000" dirty="0" smtClean="0"/>
              <a:t>o</a:t>
            </a:r>
            <a:endParaRPr lang="en-US" sz="1500" dirty="0"/>
          </a:p>
          <a:p>
            <a:pPr marL="342900" indent="-342900">
              <a:spcBef>
                <a:spcPct val="25000"/>
              </a:spcBef>
              <a:buClr>
                <a:srgbClr val="004080"/>
              </a:buClr>
              <a:buSzPct val="65000"/>
              <a:buFont typeface="Wingdings" pitchFamily="2" charset="2"/>
              <a:buChar char="n"/>
            </a:pPr>
            <a:r>
              <a:rPr lang="en-US" sz="1500" u="sng" dirty="0"/>
              <a:t>Model calculation</a:t>
            </a:r>
            <a:r>
              <a:rPr lang="en-US" sz="1500" dirty="0"/>
              <a:t> was done on the basis of the assumption that neutrons are emitted only </a:t>
            </a:r>
            <a:r>
              <a:rPr lang="en-US" sz="1500" u="sng" dirty="0"/>
              <a:t>from fully accelerated fragments</a:t>
            </a:r>
            <a:r>
              <a:rPr lang="en-US" sz="1500" dirty="0"/>
              <a:t> </a:t>
            </a:r>
          </a:p>
          <a:p>
            <a:pPr marL="342900" indent="-342900">
              <a:spcBef>
                <a:spcPct val="25000"/>
              </a:spcBef>
              <a:buClr>
                <a:srgbClr val="004080"/>
              </a:buClr>
              <a:buSzPct val="65000"/>
              <a:buFont typeface="Wingdings" pitchFamily="2" charset="2"/>
              <a:buChar char="n"/>
            </a:pPr>
            <a:r>
              <a:rPr lang="en-US" sz="1500" dirty="0" smtClean="0"/>
              <a:t>Obtained </a:t>
            </a:r>
            <a:r>
              <a:rPr lang="en-US" sz="1500" dirty="0"/>
              <a:t>an </a:t>
            </a:r>
            <a:r>
              <a:rPr lang="en-US" sz="1500" dirty="0" smtClean="0"/>
              <a:t>estimate </a:t>
            </a:r>
            <a:r>
              <a:rPr lang="en-US" sz="1500" dirty="0"/>
              <a:t>of upper limit for “scission” </a:t>
            </a:r>
            <a:r>
              <a:rPr lang="en-US" sz="1500" dirty="0" smtClean="0"/>
              <a:t>neutrons </a:t>
            </a:r>
            <a:r>
              <a:rPr lang="en-US" sz="1500" dirty="0"/>
              <a:t>less than 5% </a:t>
            </a:r>
            <a:r>
              <a:rPr lang="en-US" sz="1500" dirty="0" smtClean="0"/>
              <a:t>of </a:t>
            </a:r>
            <a:r>
              <a:rPr lang="en-US" sz="1500" dirty="0"/>
              <a:t>the total neutron output</a:t>
            </a:r>
          </a:p>
          <a:p>
            <a:pPr marL="342900" indent="-342900">
              <a:spcBef>
                <a:spcPct val="25000"/>
              </a:spcBef>
              <a:buClr>
                <a:srgbClr val="004080"/>
              </a:buClr>
              <a:buSzPct val="65000"/>
              <a:buFont typeface="Wingdings" pitchFamily="2" charset="2"/>
              <a:buChar char="n"/>
            </a:pPr>
            <a:r>
              <a:rPr lang="en-US" sz="1500" dirty="0"/>
              <a:t>From all existing works: the contribution of scission neutrons to the total yield of PFN ranges from 1% to 20%, so even existence of “scission” neutrons can hardly be considered proven</a:t>
            </a:r>
          </a:p>
        </p:txBody>
      </p:sp>
      <p:pic>
        <p:nvPicPr>
          <p:cNvPr id="25611" name="Picture 11"/>
          <p:cNvPicPr>
            <a:picLocks noChangeAspect="1" noChangeArrowheads="1"/>
          </p:cNvPicPr>
          <p:nvPr/>
        </p:nvPicPr>
        <p:blipFill>
          <a:blip r:embed="rId2" cstate="print"/>
          <a:srcRect l="6757" t="5231" r="7291"/>
          <a:stretch>
            <a:fillRect/>
          </a:stretch>
        </p:blipFill>
        <p:spPr bwMode="auto">
          <a:xfrm>
            <a:off x="339725" y="2166938"/>
            <a:ext cx="4232275" cy="301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F38C8361-384C-43F9-BCC0-E9684F241C89}" type="slidenum">
              <a:rPr lang="en-US" smtClean="0"/>
              <a:pPr>
                <a:defRPr/>
              </a:pPr>
              <a:t>19</a:t>
            </a:fld>
            <a:endParaRPr lang="en-US" smtClean="0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Fission fragment yield distribution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29600" cy="3962400"/>
          </a:xfrm>
        </p:spPr>
        <p:txBody>
          <a:bodyPr/>
          <a:lstStyle/>
          <a:p>
            <a:pPr eaLnBrk="1" hangingPunct="1"/>
            <a:r>
              <a:rPr lang="en-US" sz="2000" dirty="0" smtClean="0"/>
              <a:t>The fission fragment yield distribution changes drastically with neutron energy above ~10 </a:t>
            </a:r>
            <a:r>
              <a:rPr lang="en-US" sz="2000" dirty="0" err="1" smtClean="0"/>
              <a:t>MeV</a:t>
            </a:r>
            <a:r>
              <a:rPr lang="en-US" sz="2000" dirty="0" smtClean="0"/>
              <a:t>, from asymmetric to symmetric</a:t>
            </a:r>
          </a:p>
          <a:p>
            <a:pPr eaLnBrk="1" hangingPunct="1"/>
            <a:r>
              <a:rPr lang="en-US" sz="2000" dirty="0" smtClean="0"/>
              <a:t>There are no data above neutron energy of about 20 </a:t>
            </a:r>
            <a:r>
              <a:rPr lang="en-US" sz="2000" dirty="0" err="1" smtClean="0"/>
              <a:t>MeV</a:t>
            </a:r>
            <a:r>
              <a:rPr lang="en-US" sz="2000" dirty="0" smtClean="0"/>
              <a:t> except for </a:t>
            </a:r>
            <a:r>
              <a:rPr lang="en-US" sz="2000" baseline="30000" dirty="0" smtClean="0"/>
              <a:t>238</a:t>
            </a:r>
            <a:r>
              <a:rPr lang="en-US" sz="2000" dirty="0" smtClean="0"/>
              <a:t>U and </a:t>
            </a:r>
            <a:r>
              <a:rPr lang="en-US" sz="2000" baseline="30000" dirty="0" smtClean="0"/>
              <a:t>232</a:t>
            </a:r>
            <a:r>
              <a:rPr lang="en-US" sz="2000" dirty="0" smtClean="0"/>
              <a:t>Th. No data for the most important nuclei </a:t>
            </a:r>
            <a:r>
              <a:rPr lang="en-US" sz="2000" baseline="30000" dirty="0" smtClean="0"/>
              <a:t>235</a:t>
            </a:r>
            <a:r>
              <a:rPr lang="en-US" sz="2000" dirty="0" smtClean="0"/>
              <a:t>U and </a:t>
            </a:r>
            <a:r>
              <a:rPr lang="en-US" sz="2000" baseline="30000" dirty="0" smtClean="0"/>
              <a:t>239</a:t>
            </a:r>
            <a:r>
              <a:rPr lang="en-US" sz="2000" dirty="0" smtClean="0"/>
              <a:t>Pu !</a:t>
            </a:r>
          </a:p>
          <a:p>
            <a:pPr eaLnBrk="1" hangingPunct="1"/>
            <a:r>
              <a:rPr lang="en-US" sz="2000" dirty="0" smtClean="0"/>
              <a:t>These data are vitally important for both fission theory and many applications including fast reactors, ADS systems, and special nuclear devices</a:t>
            </a:r>
          </a:p>
          <a:p>
            <a:pPr eaLnBrk="1" hangingPunct="1"/>
            <a:r>
              <a:rPr lang="en-US" sz="2000" dirty="0" smtClean="0"/>
              <a:t>This gives strong motivation for the new LANL experiment SPIDER, designed to obtain fission fragment yields with mass resolution up to 1 </a:t>
            </a:r>
            <a:r>
              <a:rPr lang="en-US" sz="2000" dirty="0" err="1" smtClean="0"/>
              <a:t>amu</a:t>
            </a:r>
            <a:r>
              <a:rPr lang="en-US" sz="2000" dirty="0" smtClean="0"/>
              <a:t> following fast neutron-induced fission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9052105-A047-4160-A9B2-9FB94FB69F69}" type="slidenum">
              <a:rPr lang="en-US" smtClean="0"/>
              <a:pPr>
                <a:defRPr/>
              </a:pPr>
              <a:t>2</a:t>
            </a:fld>
            <a:endParaRPr lang="en-US" smtClean="0"/>
          </a:p>
        </p:txBody>
      </p:sp>
      <p:sp>
        <p:nvSpPr>
          <p:cNvPr id="7171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Why neutrons?</a:t>
            </a:r>
          </a:p>
        </p:txBody>
      </p:sp>
      <p:sp>
        <p:nvSpPr>
          <p:cNvPr id="7172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343900" cy="1295400"/>
          </a:xfrm>
        </p:spPr>
        <p:txBody>
          <a:bodyPr/>
          <a:lstStyle/>
          <a:p>
            <a:pPr eaLnBrk="1" hangingPunct="1"/>
            <a:r>
              <a:rPr lang="en-US" sz="2400" smtClean="0"/>
              <a:t>High demand from nuclear industry for good quality data, first of all neutron-induced reaction cross sections for actinides and sub-actinides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1371600" y="2743200"/>
            <a:ext cx="75057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50000"/>
              </a:spcBef>
              <a:buClr>
                <a:srgbClr val="004080"/>
              </a:buClr>
              <a:buSzPct val="65000"/>
              <a:buFont typeface="Arial" charset="0"/>
              <a:buChar char="-"/>
            </a:pPr>
            <a:r>
              <a:rPr lang="en-US" b="1" dirty="0" smtClean="0"/>
              <a:t>Development of </a:t>
            </a:r>
            <a:r>
              <a:rPr lang="en-US" b="1" dirty="0"/>
              <a:t>new advanced nuclear </a:t>
            </a:r>
            <a:r>
              <a:rPr lang="en-US" b="1" dirty="0" smtClean="0"/>
              <a:t>reactors</a:t>
            </a:r>
            <a:endParaRPr lang="en-US" b="1" dirty="0"/>
          </a:p>
          <a:p>
            <a:pPr marL="342900" indent="-342900">
              <a:spcBef>
                <a:spcPct val="50000"/>
              </a:spcBef>
              <a:buClr>
                <a:srgbClr val="004080"/>
              </a:buClr>
              <a:buSzPct val="65000"/>
              <a:buFont typeface="Arial" charset="0"/>
              <a:buChar char="-"/>
            </a:pPr>
            <a:r>
              <a:rPr lang="en-US" b="1" dirty="0"/>
              <a:t>Decreasing nuclear data uncertainties will decrease nuclear </a:t>
            </a:r>
            <a:r>
              <a:rPr lang="en-US" b="1" dirty="0" smtClean="0"/>
              <a:t>reactor </a:t>
            </a:r>
            <a:r>
              <a:rPr lang="en-US" b="1" dirty="0"/>
              <a:t>construction safety margins </a:t>
            </a:r>
            <a:r>
              <a:rPr lang="en-US" b="1" dirty="0" smtClean="0"/>
              <a:t>incorporated </a:t>
            </a:r>
            <a:r>
              <a:rPr lang="en-US" b="1" dirty="0"/>
              <a:t>into reactor’s design</a:t>
            </a:r>
          </a:p>
          <a:p>
            <a:pPr marL="342900" indent="-342900">
              <a:spcBef>
                <a:spcPct val="50000"/>
              </a:spcBef>
              <a:buClr>
                <a:srgbClr val="004080"/>
              </a:buClr>
              <a:buSzPct val="65000"/>
              <a:buFont typeface="Arial" charset="0"/>
              <a:buChar char="-"/>
            </a:pPr>
            <a:r>
              <a:rPr lang="en-US" b="1" dirty="0"/>
              <a:t>Industry keeps </a:t>
            </a:r>
            <a:r>
              <a:rPr lang="en-US" b="1" dirty="0" smtClean="0"/>
              <a:t>developing: </a:t>
            </a:r>
            <a:r>
              <a:rPr lang="en-US" b="1" dirty="0"/>
              <a:t>in Dec. 2011 NRC approved first nuclear power plant license since 1978 for the power plant expansion in </a:t>
            </a:r>
            <a:r>
              <a:rPr lang="en-US" b="1" dirty="0" smtClean="0"/>
              <a:t>Georgia</a:t>
            </a:r>
          </a:p>
          <a:p>
            <a:pPr marL="342900" indent="-342900">
              <a:spcBef>
                <a:spcPct val="50000"/>
              </a:spcBef>
              <a:buClr>
                <a:srgbClr val="004080"/>
              </a:buClr>
              <a:buSzPct val="65000"/>
              <a:buFont typeface="Arial" charset="0"/>
              <a:buChar char="-"/>
            </a:pPr>
            <a:r>
              <a:rPr lang="en-US" b="1" dirty="0" smtClean="0"/>
              <a:t>Public pressure is as high as ever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0B5B32C-8C4A-4220-9CD4-ECACC91419AC}" type="slidenum">
              <a:rPr lang="en-US" smtClean="0"/>
              <a:pPr>
                <a:defRPr/>
              </a:pPr>
              <a:t>20</a:t>
            </a:fld>
            <a:endParaRPr lang="en-US" smtClean="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Existing data for fission fragment yield distribution as a function of neutron energy for </a:t>
            </a:r>
            <a:r>
              <a:rPr lang="en-US" baseline="30000" smtClean="0"/>
              <a:t>232</a:t>
            </a:r>
            <a:r>
              <a:rPr lang="en-US" smtClean="0"/>
              <a:t>Th</a:t>
            </a:r>
          </a:p>
        </p:txBody>
      </p:sp>
      <p:pic>
        <p:nvPicPr>
          <p:cNvPr id="20484" name="Picture 5" descr="Simutkin et 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8788" y="1447800"/>
            <a:ext cx="2741612" cy="196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6" descr="Simutkin et 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1988" y="2438400"/>
            <a:ext cx="2741612" cy="196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7" descr="Simutkin et 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5188" y="3352800"/>
            <a:ext cx="2741612" cy="194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Text Box 8"/>
          <p:cNvSpPr txBox="1">
            <a:spLocks noChangeArrowheads="1"/>
          </p:cNvSpPr>
          <p:nvPr/>
        </p:nvSpPr>
        <p:spPr bwMode="auto">
          <a:xfrm>
            <a:off x="6248400" y="5715000"/>
            <a:ext cx="2743200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/>
          <a:lstStyle/>
          <a:p>
            <a:pPr marL="342900" indent="-342900">
              <a:buClr>
                <a:srgbClr val="004080"/>
              </a:buClr>
              <a:buSzPct val="65000"/>
              <a:buFont typeface="Wingdings" pitchFamily="2" charset="2"/>
              <a:buNone/>
            </a:pPr>
            <a:r>
              <a:rPr lang="en-US" sz="800" b="1" i="1"/>
              <a:t>Ref.</a:t>
            </a:r>
            <a:r>
              <a:rPr lang="en-US" sz="800" i="1"/>
              <a:t>: Simutkin et al., AIP Conf.Proc. 1175(2009)393</a:t>
            </a:r>
          </a:p>
        </p:txBody>
      </p:sp>
      <p:sp>
        <p:nvSpPr>
          <p:cNvPr id="8" name="Rectangle 1027"/>
          <p:cNvSpPr txBox="1">
            <a:spLocks noChangeArrowheads="1"/>
          </p:cNvSpPr>
          <p:nvPr/>
        </p:nvSpPr>
        <p:spPr bwMode="auto">
          <a:xfrm>
            <a:off x="381000" y="4648200"/>
            <a:ext cx="5638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50000"/>
              </a:spcBef>
              <a:buClr>
                <a:srgbClr val="004080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200" b="1" kern="0" dirty="0">
                <a:latin typeface="+mn-lt"/>
                <a:cs typeface="+mn-cs"/>
              </a:rPr>
              <a:t>The fission fragment yield distribution experiences drastic change in the energy range from 10 to 60 </a:t>
            </a:r>
            <a:r>
              <a:rPr lang="en-US" sz="2200" b="1" kern="0" dirty="0" err="1">
                <a:latin typeface="+mn-lt"/>
                <a:cs typeface="+mn-cs"/>
              </a:rPr>
              <a:t>MeV</a:t>
            </a:r>
            <a:endParaRPr lang="en-US" sz="2200" b="1" kern="0" dirty="0">
              <a:latin typeface="+mn-lt"/>
              <a:cs typeface="+mn-cs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572000" y="1600200"/>
            <a:ext cx="4191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Clr>
                <a:srgbClr val="004080"/>
              </a:buClr>
              <a:buSzPct val="65000"/>
            </a:pPr>
            <a:r>
              <a:rPr lang="en-US" sz="2200" b="1" dirty="0" smtClean="0">
                <a:solidFill>
                  <a:srgbClr val="FF0000"/>
                </a:solidFill>
              </a:rPr>
              <a:t>FF mass resolution is ~ 8 </a:t>
            </a:r>
            <a:r>
              <a:rPr lang="en-US" sz="2200" b="1" dirty="0" err="1" smtClean="0">
                <a:solidFill>
                  <a:srgbClr val="FF0000"/>
                </a:solidFill>
              </a:rPr>
              <a:t>amu</a:t>
            </a:r>
            <a:endParaRPr lang="en-US" sz="2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0B5B32C-8C4A-4220-9CD4-ECACC91419AC}" type="slidenum">
              <a:rPr lang="en-US" smtClean="0"/>
              <a:pPr>
                <a:defRPr/>
              </a:pPr>
              <a:t>21</a:t>
            </a:fld>
            <a:endParaRPr lang="en-US" smtClean="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High resolution fission fragment yield measurements</a:t>
            </a:r>
          </a:p>
        </p:txBody>
      </p:sp>
      <p:sp>
        <p:nvSpPr>
          <p:cNvPr id="10" name="Rectangle 1027"/>
          <p:cNvSpPr txBox="1">
            <a:spLocks noChangeArrowheads="1"/>
          </p:cNvSpPr>
          <p:nvPr/>
        </p:nvSpPr>
        <p:spPr bwMode="auto">
          <a:xfrm>
            <a:off x="381000" y="1295400"/>
            <a:ext cx="2743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50000"/>
              </a:spcBef>
              <a:buClr>
                <a:srgbClr val="004080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200" b="1" kern="0" dirty="0" smtClean="0">
                <a:latin typeface="+mn-lt"/>
                <a:cs typeface="+mn-cs"/>
              </a:rPr>
              <a:t>Measured at ILL, France for thermal neutron</a:t>
            </a:r>
            <a:endParaRPr lang="en-US" sz="2200" b="1" kern="0" dirty="0">
              <a:latin typeface="+mn-lt"/>
              <a:cs typeface="+mn-cs"/>
            </a:endParaRPr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 cstate="print"/>
          <a:srcRect t="3723" r="9220"/>
          <a:stretch>
            <a:fillRect/>
          </a:stretch>
        </p:blipFill>
        <p:spPr bwMode="auto">
          <a:xfrm>
            <a:off x="3038964" y="1600201"/>
            <a:ext cx="2828436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3909" y="1600200"/>
            <a:ext cx="2791491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4800600" y="1752600"/>
            <a:ext cx="838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Clr>
                <a:srgbClr val="004080"/>
              </a:buClr>
              <a:buSzPct val="65000"/>
            </a:pPr>
            <a:r>
              <a:rPr lang="en-US" sz="1200" b="1" dirty="0" smtClean="0"/>
              <a:t>FF yield</a:t>
            </a:r>
            <a:endParaRPr lang="en-US" sz="1200" b="1" dirty="0"/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7863840" y="1676400"/>
            <a:ext cx="1219200" cy="56388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45720" tIns="18288" rIns="45720" bIns="18288"/>
          <a:lstStyle/>
          <a:p>
            <a:pPr>
              <a:spcBef>
                <a:spcPct val="50000"/>
              </a:spcBef>
              <a:buClr>
                <a:srgbClr val="004080"/>
              </a:buClr>
              <a:buSzPct val="65000"/>
            </a:pPr>
            <a:r>
              <a:rPr lang="en-US" sz="1200" b="1" dirty="0" smtClean="0"/>
              <a:t>Nuclear charge </a:t>
            </a:r>
            <a:br>
              <a:rPr lang="en-US" sz="1200" b="1" dirty="0" smtClean="0"/>
            </a:br>
            <a:r>
              <a:rPr lang="en-US" sz="1200" b="1" dirty="0" smtClean="0"/>
              <a:t>distribution for </a:t>
            </a:r>
            <a:br>
              <a:rPr lang="en-US" sz="1200" b="1" dirty="0" smtClean="0"/>
            </a:br>
            <a:r>
              <a:rPr lang="en-US" sz="1200" b="1" dirty="0" smtClean="0"/>
              <a:t>A=87</a:t>
            </a:r>
            <a:endParaRPr lang="en-US" sz="1200" b="1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3886200" y="1295400"/>
            <a:ext cx="441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  <a:buClr>
                <a:srgbClr val="004080"/>
              </a:buClr>
              <a:buSzPct val="65000"/>
            </a:pPr>
            <a:r>
              <a:rPr lang="en-US" sz="1400" b="1" baseline="30000" dirty="0" smtClean="0"/>
              <a:t>229</a:t>
            </a:r>
            <a:r>
              <a:rPr lang="en-US" sz="1400" b="1" dirty="0" smtClean="0"/>
              <a:t>Th(</a:t>
            </a:r>
            <a:r>
              <a:rPr lang="en-US" sz="1400" b="1" i="1" dirty="0" err="1" smtClean="0"/>
              <a:t>n</a:t>
            </a:r>
            <a:r>
              <a:rPr lang="en-US" sz="1400" b="1" i="1" baseline="-25000" dirty="0" err="1" smtClean="0"/>
              <a:t>th</a:t>
            </a:r>
            <a:r>
              <a:rPr lang="en-US" sz="1400" b="1" i="1" dirty="0" err="1" smtClean="0"/>
              <a:t>,f</a:t>
            </a:r>
            <a:r>
              <a:rPr lang="en-US" sz="1400" b="1" dirty="0" smtClean="0"/>
              <a:t>) with COSI-FAN-TUTTE spectrometer</a:t>
            </a:r>
            <a:endParaRPr lang="en-US" sz="1400" b="1" dirty="0"/>
          </a:p>
        </p:txBody>
      </p:sp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4" cstate="print"/>
          <a:srcRect t="11143"/>
          <a:stretch>
            <a:fillRect/>
          </a:stretch>
        </p:blipFill>
        <p:spPr bwMode="auto">
          <a:xfrm>
            <a:off x="2286000" y="4267200"/>
            <a:ext cx="4048125" cy="1822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DSCN3840.JPG"/>
          <p:cNvPicPr>
            <a:picLocks noChangeAspect="1"/>
          </p:cNvPicPr>
          <p:nvPr/>
        </p:nvPicPr>
        <p:blipFill>
          <a:blip r:embed="rId5" cstate="print"/>
          <a:srcRect l="35065" t="22078" r="14286" b="22511"/>
          <a:stretch>
            <a:fillRect/>
          </a:stretch>
        </p:blipFill>
        <p:spPr>
          <a:xfrm>
            <a:off x="6719887" y="4267200"/>
            <a:ext cx="2043113" cy="1676400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4343400" y="4495800"/>
            <a:ext cx="533400" cy="8382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9" name="Straight Arrow Connector 18"/>
          <p:cNvCxnSpPr>
            <a:stCxn id="18" idx="7"/>
          </p:cNvCxnSpPr>
          <p:nvPr/>
        </p:nvCxnSpPr>
        <p:spPr>
          <a:xfrm>
            <a:off x="4798685" y="4618551"/>
            <a:ext cx="1906915" cy="29649"/>
          </a:xfrm>
          <a:prstGeom prst="straightConnector1">
            <a:avLst/>
          </a:prstGeom>
          <a:ln w="19050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1027"/>
          <p:cNvSpPr txBox="1">
            <a:spLocks noChangeArrowheads="1"/>
          </p:cNvSpPr>
          <p:nvPr/>
        </p:nvSpPr>
        <p:spPr bwMode="auto">
          <a:xfrm>
            <a:off x="381000" y="3505200"/>
            <a:ext cx="861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50000"/>
              </a:spcBef>
              <a:buClr>
                <a:srgbClr val="004080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200" b="1" kern="0" dirty="0" smtClean="0">
                <a:latin typeface="+mn-lt"/>
                <a:cs typeface="+mn-cs"/>
              </a:rPr>
              <a:t>SPIDER experiment to measure energy-dependent neutron-induced FF yields with high resolution in progress at LANL</a:t>
            </a:r>
            <a:endParaRPr lang="en-US" sz="2200" b="1" kern="0" dirty="0">
              <a:latin typeface="+mn-lt"/>
              <a:cs typeface="+mn-cs"/>
            </a:endParaRPr>
          </a:p>
        </p:txBody>
      </p:sp>
      <p:sp>
        <p:nvSpPr>
          <p:cNvPr id="27" name="Rectangle 1027"/>
          <p:cNvSpPr txBox="1">
            <a:spLocks noChangeArrowheads="1"/>
          </p:cNvSpPr>
          <p:nvPr/>
        </p:nvSpPr>
        <p:spPr bwMode="auto">
          <a:xfrm>
            <a:off x="3505200" y="5998464"/>
            <a:ext cx="548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Clr>
                <a:srgbClr val="004080"/>
              </a:buClr>
              <a:buSzPct val="65000"/>
              <a:defRPr/>
            </a:pPr>
            <a:r>
              <a:rPr lang="en-US" sz="1200" b="1" i="1" kern="0" dirty="0">
                <a:solidFill>
                  <a:srgbClr val="002060"/>
                </a:solidFill>
                <a:latin typeface="+mn-lt"/>
                <a:cs typeface="+mn-cs"/>
              </a:rPr>
              <a:t>There are more details about SPIDER in following report of </a:t>
            </a:r>
            <a:r>
              <a:rPr lang="en-US" sz="1200" b="1" i="1" kern="0" dirty="0" err="1">
                <a:solidFill>
                  <a:srgbClr val="002060"/>
                </a:solidFill>
                <a:latin typeface="+mn-lt"/>
                <a:cs typeface="+mn-cs"/>
              </a:rPr>
              <a:t>F.Tovesson</a:t>
            </a:r>
            <a:endParaRPr lang="en-US" sz="1200" b="1" i="1" kern="0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762000" y="5257800"/>
            <a:ext cx="2590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Clr>
                <a:srgbClr val="004080"/>
              </a:buClr>
              <a:buSzPct val="65000"/>
            </a:pPr>
            <a:r>
              <a:rPr lang="en-US" b="1" dirty="0" smtClean="0">
                <a:solidFill>
                  <a:srgbClr val="FF0000"/>
                </a:solidFill>
              </a:rPr>
              <a:t>FF mass resolution is expected ~1 </a:t>
            </a:r>
            <a:r>
              <a:rPr lang="en-US" b="1" dirty="0" err="1" smtClean="0">
                <a:solidFill>
                  <a:srgbClr val="FF0000"/>
                </a:solidFill>
              </a:rPr>
              <a:t>amu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62000" y="2590800"/>
            <a:ext cx="2514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Clr>
                <a:srgbClr val="004080"/>
              </a:buClr>
              <a:buSzPct val="65000"/>
            </a:pPr>
            <a:r>
              <a:rPr lang="en-US" b="1" dirty="0" smtClean="0">
                <a:solidFill>
                  <a:srgbClr val="FF0000"/>
                </a:solidFill>
              </a:rPr>
              <a:t>FF mass resolution is ~ 0.64 </a:t>
            </a:r>
            <a:r>
              <a:rPr lang="en-US" b="1" dirty="0" err="1" smtClean="0">
                <a:solidFill>
                  <a:srgbClr val="FF0000"/>
                </a:solidFill>
              </a:rPr>
              <a:t>amu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731520" y="4206240"/>
            <a:ext cx="152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/>
          <a:lstStyle/>
          <a:p>
            <a:pPr marL="182880" indent="-182880">
              <a:buClr>
                <a:srgbClr val="004080"/>
              </a:buClr>
              <a:buSzPct val="65000"/>
              <a:buFont typeface="Wingdings" pitchFamily="2" charset="2"/>
              <a:buNone/>
            </a:pPr>
            <a:r>
              <a:rPr lang="en-US" sz="800" b="1" i="1" dirty="0"/>
              <a:t>Ref.</a:t>
            </a:r>
            <a:r>
              <a:rPr lang="en-US" sz="800" i="1" dirty="0"/>
              <a:t>: </a:t>
            </a:r>
            <a:r>
              <a:rPr lang="fr-FR" sz="800" i="1" dirty="0" smtClean="0"/>
              <a:t>White, Tovesson et al., </a:t>
            </a:r>
            <a:br>
              <a:rPr lang="fr-FR" sz="800" i="1" dirty="0" smtClean="0"/>
            </a:br>
            <a:r>
              <a:rPr lang="fr-FR" sz="800" i="1" dirty="0" smtClean="0"/>
              <a:t>Report LA-UR-11-01125</a:t>
            </a:r>
            <a:endParaRPr lang="en-US" sz="800" i="1" dirty="0"/>
          </a:p>
        </p:txBody>
      </p:sp>
      <p:sp>
        <p:nvSpPr>
          <p:cNvPr id="20487" name="Text Box 8"/>
          <p:cNvSpPr txBox="1">
            <a:spLocks noChangeArrowheads="1"/>
          </p:cNvSpPr>
          <p:nvPr/>
        </p:nvSpPr>
        <p:spPr bwMode="auto">
          <a:xfrm>
            <a:off x="6477000" y="3276600"/>
            <a:ext cx="2514600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/>
          <a:lstStyle/>
          <a:p>
            <a:pPr marL="342900" indent="-342900">
              <a:buClr>
                <a:srgbClr val="004080"/>
              </a:buClr>
              <a:buSzPct val="65000"/>
              <a:buFont typeface="Wingdings" pitchFamily="2" charset="2"/>
              <a:buNone/>
            </a:pPr>
            <a:r>
              <a:rPr lang="en-US" sz="800" b="1" i="1" dirty="0"/>
              <a:t>Ref.</a:t>
            </a:r>
            <a:r>
              <a:rPr lang="en-US" sz="800" i="1" dirty="0"/>
              <a:t>: </a:t>
            </a:r>
            <a:r>
              <a:rPr lang="fr-FR" sz="800" i="1" dirty="0" err="1" smtClean="0"/>
              <a:t>Boucheneb</a:t>
            </a:r>
            <a:r>
              <a:rPr lang="fr-FR" sz="800" i="1" dirty="0" smtClean="0"/>
              <a:t> et al., </a:t>
            </a:r>
            <a:r>
              <a:rPr lang="fr-FR" sz="800" i="1" dirty="0" err="1" smtClean="0"/>
              <a:t>Nuc.Phys.</a:t>
            </a:r>
            <a:r>
              <a:rPr lang="fr-FR" sz="800" i="1" dirty="0" smtClean="0"/>
              <a:t>A 502(1989)261c</a:t>
            </a:r>
            <a:endParaRPr lang="en-US" sz="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9"/>
          <p:cNvSpPr>
            <a:spLocks noChangeArrowheads="1"/>
          </p:cNvSpPr>
          <p:nvPr/>
        </p:nvSpPr>
        <p:spPr bwMode="auto">
          <a:xfrm>
            <a:off x="4724400" y="2667000"/>
            <a:ext cx="4267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50000"/>
              </a:spcBef>
              <a:buClr>
                <a:srgbClr val="004080"/>
              </a:buClr>
              <a:buSzPct val="65000"/>
              <a:buFont typeface="Wingdings" pitchFamily="2" charset="2"/>
              <a:buChar char="n"/>
            </a:pPr>
            <a:r>
              <a:rPr lang="en-US" sz="1500" dirty="0"/>
              <a:t>Fission fragment mass distribution for fixed numbers of emitted neutrons </a:t>
            </a:r>
            <a:r>
              <a:rPr lang="el-GR" sz="1500" i="1" dirty="0">
                <a:latin typeface="Calibri" pitchFamily="34" charset="0"/>
                <a:cs typeface="Calibri" pitchFamily="34" charset="0"/>
              </a:rPr>
              <a:t>ν</a:t>
            </a:r>
            <a:r>
              <a:rPr lang="en-US" sz="1500" i="1" baseline="-25000" dirty="0" smtClean="0">
                <a:latin typeface="Calibri" pitchFamily="34" charset="0"/>
                <a:cs typeface="Calibri" pitchFamily="34" charset="0"/>
              </a:rPr>
              <a:t>L</a:t>
            </a:r>
            <a:r>
              <a:rPr lang="en-US" sz="10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500" i="1" dirty="0" smtClean="0">
                <a:latin typeface="Calibri" pitchFamily="34" charset="0"/>
                <a:cs typeface="Calibri" pitchFamily="34" charset="0"/>
              </a:rPr>
              <a:t>/</a:t>
            </a:r>
            <a:r>
              <a:rPr lang="en-US" sz="10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sz="1500" i="1" dirty="0" smtClean="0">
                <a:latin typeface="Calibri" pitchFamily="34" charset="0"/>
                <a:cs typeface="Calibri" pitchFamily="34" charset="0"/>
              </a:rPr>
              <a:t>ν</a:t>
            </a:r>
            <a:r>
              <a:rPr lang="en-US" sz="1500" i="1" baseline="-25000" dirty="0">
                <a:latin typeface="Calibri" pitchFamily="34" charset="0"/>
                <a:cs typeface="Calibri" pitchFamily="34" charset="0"/>
              </a:rPr>
              <a:t>H</a:t>
            </a:r>
            <a:r>
              <a:rPr lang="en-US" sz="1500" dirty="0"/>
              <a:t> for spontaneous fission of </a:t>
            </a:r>
            <a:r>
              <a:rPr lang="en-US" sz="1500" baseline="30000" dirty="0"/>
              <a:t>248</a:t>
            </a:r>
            <a:r>
              <a:rPr lang="en-US" sz="1500" dirty="0"/>
              <a:t>Cm</a:t>
            </a:r>
          </a:p>
          <a:p>
            <a:pPr marL="342900" indent="-342900">
              <a:spcBef>
                <a:spcPct val="25000"/>
              </a:spcBef>
              <a:buClr>
                <a:srgbClr val="004080"/>
              </a:buClr>
              <a:buSzPct val="65000"/>
              <a:buFont typeface="Wingdings" pitchFamily="2" charset="2"/>
              <a:buChar char="n"/>
            </a:pPr>
            <a:r>
              <a:rPr lang="en-US" sz="1500" dirty="0"/>
              <a:t>There are no </a:t>
            </a:r>
            <a:r>
              <a:rPr lang="en-US" sz="1500" dirty="0" smtClean="0"/>
              <a:t>such </a:t>
            </a:r>
            <a:r>
              <a:rPr lang="en-US" sz="1500" dirty="0"/>
              <a:t>data for fast neutron-induced fission. The very first attempt of such measurement was done for thermal and 0.3 </a:t>
            </a:r>
            <a:r>
              <a:rPr lang="en-US" sz="1500" dirty="0" err="1"/>
              <a:t>eV</a:t>
            </a:r>
            <a:r>
              <a:rPr lang="en-US" sz="1500" dirty="0"/>
              <a:t> neutron induced fission of </a:t>
            </a:r>
            <a:r>
              <a:rPr lang="en-US" sz="1500" baseline="30000" dirty="0"/>
              <a:t>235</a:t>
            </a:r>
            <a:r>
              <a:rPr lang="en-US" sz="1500" dirty="0"/>
              <a:t>U and </a:t>
            </a:r>
            <a:r>
              <a:rPr lang="en-US" sz="1500" baseline="30000" dirty="0"/>
              <a:t>239</a:t>
            </a:r>
            <a:r>
              <a:rPr lang="en-US" sz="1500" dirty="0"/>
              <a:t>Pu </a:t>
            </a:r>
            <a:r>
              <a:rPr lang="fr-FR" sz="1500" dirty="0"/>
              <a:t>[</a:t>
            </a:r>
            <a:r>
              <a:rPr lang="fr-FR" sz="1100" i="1" dirty="0" err="1"/>
              <a:t>Batenkov</a:t>
            </a:r>
            <a:r>
              <a:rPr lang="fr-FR" sz="1100" i="1" dirty="0"/>
              <a:t> et al., AIP </a:t>
            </a:r>
            <a:r>
              <a:rPr lang="fr-FR" sz="1100" i="1" dirty="0" err="1"/>
              <a:t>Conf</a:t>
            </a:r>
            <a:r>
              <a:rPr lang="fr-FR" sz="1100" i="1" dirty="0"/>
              <a:t>. Proc. 769 (2005)1003</a:t>
            </a:r>
            <a:r>
              <a:rPr lang="fr-FR" sz="1500" dirty="0"/>
              <a:t>]</a:t>
            </a:r>
            <a:endParaRPr lang="en-US" sz="1500" dirty="0"/>
          </a:p>
          <a:p>
            <a:pPr marL="342900" indent="-342900">
              <a:spcBef>
                <a:spcPct val="25000"/>
              </a:spcBef>
              <a:buClr>
                <a:srgbClr val="004080"/>
              </a:buClr>
              <a:buSzPct val="65000"/>
              <a:buFont typeface="Wingdings" pitchFamily="2" charset="2"/>
              <a:buChar char="n"/>
            </a:pPr>
            <a:r>
              <a:rPr lang="en-US" sz="1500" dirty="0"/>
              <a:t>Fission theories are most sensitive for correlated data, </a:t>
            </a:r>
            <a:r>
              <a:rPr lang="en-US" sz="1500" dirty="0" smtClean="0"/>
              <a:t>source</a:t>
            </a:r>
            <a:r>
              <a:rPr lang="en-US" sz="1500" dirty="0"/>
              <a:t>: </a:t>
            </a:r>
            <a:r>
              <a:rPr lang="en-US" sz="1500" dirty="0" smtClean="0"/>
              <a:t>LANL-LLNL </a:t>
            </a:r>
            <a:r>
              <a:rPr lang="en-US" sz="1500" dirty="0"/>
              <a:t>fission workshop, Feb 3-6, 2009</a:t>
            </a:r>
          </a:p>
        </p:txBody>
      </p:sp>
      <p:sp>
        <p:nvSpPr>
          <p:cNvPr id="29698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0398AC55-5EFE-460D-81A7-D67F2BCD0711}" type="slidenum">
              <a:rPr lang="en-US" smtClean="0"/>
              <a:pPr>
                <a:defRPr/>
              </a:pPr>
              <a:t>22</a:t>
            </a:fld>
            <a:endParaRPr lang="en-US" smtClean="0"/>
          </a:p>
        </p:txBody>
      </p:sp>
      <p:sp>
        <p:nvSpPr>
          <p:cNvPr id="27652" name="Slide Number Placeholder 3"/>
          <p:cNvSpPr txBox="1">
            <a:spLocks noGrp="1"/>
          </p:cNvSpPr>
          <p:nvPr/>
        </p:nvSpPr>
        <p:spPr bwMode="auto">
          <a:xfrm>
            <a:off x="6781800" y="6218238"/>
            <a:ext cx="19939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en-US" sz="800" i="1"/>
              <a:t>Slide </a:t>
            </a:r>
            <a:fld id="{C5DF9539-32AC-4D21-B1E5-4FE58D1A4A7E}" type="slidenum">
              <a:rPr lang="en-US" sz="800" i="1"/>
              <a:pPr algn="r" eaLnBrk="0" hangingPunct="0"/>
              <a:t>22</a:t>
            </a:fld>
            <a:endParaRPr lang="en-US" sz="800" i="1"/>
          </a:p>
        </p:txBody>
      </p:sp>
      <p:sp>
        <p:nvSpPr>
          <p:cNvPr id="2765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Correlation between PFN multiplicity &amp; FF properties</a:t>
            </a:r>
          </a:p>
        </p:txBody>
      </p:sp>
      <p:sp>
        <p:nvSpPr>
          <p:cNvPr id="27654" name="Text Box 4"/>
          <p:cNvSpPr txBox="1">
            <a:spLocks noChangeArrowheads="1"/>
          </p:cNvSpPr>
          <p:nvPr/>
        </p:nvSpPr>
        <p:spPr bwMode="auto">
          <a:xfrm>
            <a:off x="1279525" y="5178425"/>
            <a:ext cx="184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en-US" sz="28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7655" name="Text Box 5"/>
          <p:cNvSpPr txBox="1">
            <a:spLocks noChangeArrowheads="1"/>
          </p:cNvSpPr>
          <p:nvPr/>
        </p:nvSpPr>
        <p:spPr bwMode="auto">
          <a:xfrm>
            <a:off x="5470525" y="5330825"/>
            <a:ext cx="184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en-US" sz="28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7656" name="Text Box 7"/>
          <p:cNvSpPr txBox="1">
            <a:spLocks noChangeArrowheads="1"/>
          </p:cNvSpPr>
          <p:nvPr/>
        </p:nvSpPr>
        <p:spPr bwMode="auto">
          <a:xfrm>
            <a:off x="609600" y="5486400"/>
            <a:ext cx="25146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/>
          <a:lstStyle/>
          <a:p>
            <a:pPr marL="342900" indent="-342900">
              <a:buClr>
                <a:srgbClr val="004080"/>
              </a:buClr>
              <a:buSzPct val="65000"/>
              <a:buFont typeface="Wingdings" pitchFamily="2" charset="2"/>
              <a:buNone/>
            </a:pPr>
            <a:r>
              <a:rPr lang="en-US" sz="800" b="1" i="1" dirty="0"/>
              <a:t>Ref.</a:t>
            </a:r>
            <a:r>
              <a:rPr lang="en-US" sz="800" i="1" dirty="0"/>
              <a:t>: </a:t>
            </a:r>
            <a:r>
              <a:rPr lang="en-US" sz="800" i="1" dirty="0" err="1"/>
              <a:t>V.Kalinin</a:t>
            </a:r>
            <a:r>
              <a:rPr lang="en-US" sz="800" i="1" dirty="0"/>
              <a:t> et al., Fission: Pont </a:t>
            </a:r>
            <a:r>
              <a:rPr lang="en-US" sz="800" i="1" dirty="0" err="1"/>
              <a:t>d’Oye</a:t>
            </a:r>
            <a:r>
              <a:rPr lang="en-US" sz="800" i="1" dirty="0"/>
              <a:t> V (2003)73</a:t>
            </a:r>
          </a:p>
        </p:txBody>
      </p:sp>
      <p:sp>
        <p:nvSpPr>
          <p:cNvPr id="27657" name="Rectangle 8"/>
          <p:cNvSpPr>
            <a:spLocks noChangeArrowheads="1"/>
          </p:cNvSpPr>
          <p:nvPr/>
        </p:nvSpPr>
        <p:spPr bwMode="auto">
          <a:xfrm>
            <a:off x="304800" y="1447800"/>
            <a:ext cx="868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Clr>
                <a:srgbClr val="004080"/>
              </a:buClr>
              <a:buSzPct val="65000"/>
              <a:buFont typeface="Wingdings" pitchFamily="2" charset="2"/>
              <a:buNone/>
            </a:pPr>
            <a:r>
              <a:rPr lang="en-US" sz="2200" b="1" dirty="0"/>
              <a:t>Search for correlation between PFN multiplicity &amp; FF properties in SF of </a:t>
            </a:r>
            <a:r>
              <a:rPr lang="en-US" sz="2200" b="1" baseline="30000" dirty="0"/>
              <a:t>252</a:t>
            </a:r>
            <a:r>
              <a:rPr lang="en-US" sz="2200" b="1" dirty="0"/>
              <a:t>Cf, </a:t>
            </a:r>
            <a:r>
              <a:rPr lang="en-US" sz="2200" b="1" baseline="30000" dirty="0"/>
              <a:t>244</a:t>
            </a:r>
            <a:r>
              <a:rPr lang="en-US" sz="2200" b="1" dirty="0"/>
              <a:t>Cm, and </a:t>
            </a:r>
            <a:r>
              <a:rPr lang="en-US" sz="2200" b="1" baseline="30000" dirty="0"/>
              <a:t>248</a:t>
            </a:r>
            <a:r>
              <a:rPr lang="en-US" sz="2200" b="1" dirty="0"/>
              <a:t>Cm was done using a </a:t>
            </a:r>
            <a:r>
              <a:rPr lang="el-GR" sz="2200" b="1" dirty="0"/>
              <a:t>4π </a:t>
            </a:r>
            <a:r>
              <a:rPr lang="en-US" sz="2200" b="1" dirty="0"/>
              <a:t>neutron </a:t>
            </a:r>
            <a:r>
              <a:rPr lang="en-US" sz="2200" b="1" dirty="0" smtClean="0"/>
              <a:t>detector and twin Frisch gridded FIC</a:t>
            </a:r>
            <a:endParaRPr lang="en-US" sz="2200" b="1" dirty="0"/>
          </a:p>
        </p:txBody>
      </p:sp>
      <p:pic>
        <p:nvPicPr>
          <p:cNvPr id="27658" name="Picture 10"/>
          <p:cNvPicPr>
            <a:picLocks noChangeAspect="1" noChangeArrowheads="1"/>
          </p:cNvPicPr>
          <p:nvPr/>
        </p:nvPicPr>
        <p:blipFill>
          <a:blip r:embed="rId2" cstate="print"/>
          <a:srcRect l="26758" t="50041" r="31905" b="1820"/>
          <a:stretch>
            <a:fillRect/>
          </a:stretch>
        </p:blipFill>
        <p:spPr bwMode="auto">
          <a:xfrm>
            <a:off x="152400" y="2524125"/>
            <a:ext cx="4495800" cy="2962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85800" y="5705856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Clr>
                <a:srgbClr val="004080"/>
              </a:buClr>
              <a:buSzPct val="65000"/>
            </a:pPr>
            <a:r>
              <a:rPr lang="en-US" b="1" dirty="0" smtClean="0">
                <a:solidFill>
                  <a:srgbClr val="FF0000"/>
                </a:solidFill>
              </a:rPr>
              <a:t>FF mass resolution is ~ 1.5 </a:t>
            </a:r>
            <a:r>
              <a:rPr lang="en-US" b="1" dirty="0" err="1" smtClean="0">
                <a:solidFill>
                  <a:srgbClr val="FF0000"/>
                </a:solidFill>
              </a:rPr>
              <a:t>amu</a:t>
            </a:r>
            <a:r>
              <a:rPr lang="en-US" b="1" dirty="0" smtClean="0">
                <a:solidFill>
                  <a:srgbClr val="FF0000"/>
                </a:solidFill>
              </a:rPr>
              <a:t> (for </a:t>
            </a:r>
            <a:r>
              <a:rPr lang="en-US" b="1" baseline="30000" dirty="0" smtClean="0">
                <a:solidFill>
                  <a:srgbClr val="FF0000"/>
                </a:solidFill>
              </a:rPr>
              <a:t>252</a:t>
            </a:r>
            <a:r>
              <a:rPr lang="en-US" b="1" dirty="0" smtClean="0">
                <a:solidFill>
                  <a:srgbClr val="FF0000"/>
                </a:solidFill>
              </a:rPr>
              <a:t>Cf)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9191DF34-192F-4826-A42B-613453BFC5F3}" type="slidenum">
              <a:rPr lang="en-US" smtClean="0"/>
              <a:pPr>
                <a:defRPr/>
              </a:pPr>
              <a:t>23</a:t>
            </a:fld>
            <a:endParaRPr lang="en-US" smtClean="0"/>
          </a:p>
        </p:txBody>
      </p:sp>
      <p:sp>
        <p:nvSpPr>
          <p:cNvPr id="26627" name="Slide Number Placeholder 3"/>
          <p:cNvSpPr txBox="1">
            <a:spLocks noGrp="1"/>
          </p:cNvSpPr>
          <p:nvPr/>
        </p:nvSpPr>
        <p:spPr bwMode="auto">
          <a:xfrm>
            <a:off x="6781800" y="6218238"/>
            <a:ext cx="19939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en-US" sz="800" i="1"/>
              <a:t>Slide </a:t>
            </a:r>
            <a:fld id="{B0B9C33D-D6CC-4CD8-AA58-35EBD12801E8}" type="slidenum">
              <a:rPr lang="en-US" sz="800" i="1"/>
              <a:pPr algn="r" eaLnBrk="0" hangingPunct="0"/>
              <a:t>23</a:t>
            </a:fld>
            <a:endParaRPr lang="en-US" sz="800" i="1"/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Average fission neutron multiplicity</a:t>
            </a:r>
          </a:p>
        </p:txBody>
      </p:sp>
      <p:sp>
        <p:nvSpPr>
          <p:cNvPr id="26629" name="Text Box 3"/>
          <p:cNvSpPr txBox="1">
            <a:spLocks noChangeArrowheads="1"/>
          </p:cNvSpPr>
          <p:nvPr/>
        </p:nvSpPr>
        <p:spPr bwMode="auto">
          <a:xfrm>
            <a:off x="5394325" y="2587625"/>
            <a:ext cx="184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en-US" sz="28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6630" name="Text Box 4"/>
          <p:cNvSpPr txBox="1">
            <a:spLocks noChangeArrowheads="1"/>
          </p:cNvSpPr>
          <p:nvPr/>
        </p:nvSpPr>
        <p:spPr bwMode="auto">
          <a:xfrm>
            <a:off x="1279525" y="5178425"/>
            <a:ext cx="184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en-US" sz="28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6631" name="Text Box 5"/>
          <p:cNvSpPr txBox="1">
            <a:spLocks noChangeArrowheads="1"/>
          </p:cNvSpPr>
          <p:nvPr/>
        </p:nvSpPr>
        <p:spPr bwMode="auto">
          <a:xfrm>
            <a:off x="5470525" y="5330825"/>
            <a:ext cx="184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en-US" sz="280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6632" name="Picture 14" descr="Nu-bar_235U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9438" t="6186" r="25479" b="11134"/>
          <a:stretch>
            <a:fillRect/>
          </a:stretch>
        </p:blipFill>
        <p:spPr>
          <a:xfrm>
            <a:off x="628650" y="1944688"/>
            <a:ext cx="3181350" cy="3082925"/>
          </a:xfrm>
        </p:spPr>
      </p:pic>
      <p:pic>
        <p:nvPicPr>
          <p:cNvPr id="26633" name="Picture 15" descr="Nu-bar_238U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9438" t="6186" r="25479" b="11134"/>
          <a:stretch>
            <a:fillRect/>
          </a:stretch>
        </p:blipFill>
        <p:spPr>
          <a:xfrm>
            <a:off x="3752850" y="1947863"/>
            <a:ext cx="3181350" cy="3081337"/>
          </a:xfrm>
        </p:spPr>
      </p:pic>
      <p:sp>
        <p:nvSpPr>
          <p:cNvPr id="26634" name="Text Box 16"/>
          <p:cNvSpPr txBox="1">
            <a:spLocks noChangeArrowheads="1"/>
          </p:cNvSpPr>
          <p:nvPr/>
        </p:nvSpPr>
        <p:spPr bwMode="auto">
          <a:xfrm>
            <a:off x="6934200" y="3657600"/>
            <a:ext cx="1981200" cy="1143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/>
          <a:lstStyle/>
          <a:p>
            <a:pPr marL="342900" indent="-342900">
              <a:buClr>
                <a:srgbClr val="004080"/>
              </a:buClr>
              <a:buSzPct val="65000"/>
              <a:buFont typeface="Wingdings" pitchFamily="2" charset="2"/>
              <a:buNone/>
            </a:pPr>
            <a:r>
              <a:rPr lang="en-US" sz="800" b="1" i="1"/>
              <a:t>Ref.</a:t>
            </a:r>
            <a:r>
              <a:rPr lang="en-US" sz="800" i="1"/>
              <a:t> (</a:t>
            </a:r>
            <a:r>
              <a:rPr lang="en-US" sz="800" i="1" baseline="30000"/>
              <a:t>238</a:t>
            </a:r>
            <a:r>
              <a:rPr lang="en-US" sz="800" i="1"/>
              <a:t>U):</a:t>
            </a:r>
          </a:p>
          <a:p>
            <a:pPr marL="342900" indent="-342900">
              <a:buClr>
                <a:srgbClr val="004080"/>
              </a:buClr>
              <a:buSzPct val="65000"/>
              <a:buFont typeface="Wingdings" pitchFamily="2" charset="2"/>
              <a:buNone/>
            </a:pPr>
            <a:r>
              <a:rPr lang="en-US" sz="800" i="1"/>
              <a:t>J.Frehaut</a:t>
            </a:r>
            <a:r>
              <a:rPr lang="en-US" sz="800"/>
              <a:t> </a:t>
            </a:r>
            <a:r>
              <a:rPr lang="en-US" sz="800" i="1"/>
              <a:t>, </a:t>
            </a:r>
          </a:p>
          <a:p>
            <a:pPr marL="342900" indent="-342900">
              <a:buClr>
                <a:srgbClr val="004080"/>
              </a:buClr>
              <a:buSzPct val="65000"/>
              <a:buFont typeface="Wingdings" pitchFamily="2" charset="2"/>
              <a:buNone/>
            </a:pPr>
            <a:r>
              <a:rPr lang="en-US" sz="800" i="1"/>
              <a:t>   EXFOR data 21685.003</a:t>
            </a:r>
          </a:p>
          <a:p>
            <a:pPr marL="342900" indent="-342900">
              <a:buClr>
                <a:srgbClr val="004080"/>
              </a:buClr>
              <a:buSzPct val="65000"/>
              <a:buFont typeface="Wingdings" pitchFamily="2" charset="2"/>
              <a:buNone/>
            </a:pPr>
            <a:r>
              <a:rPr lang="en-US" sz="800" i="1"/>
              <a:t>J.Taieb et al., </a:t>
            </a:r>
          </a:p>
          <a:p>
            <a:pPr marL="342900" indent="-342900">
              <a:buClr>
                <a:srgbClr val="004080"/>
              </a:buClr>
              <a:buSzPct val="65000"/>
              <a:buFont typeface="Wingdings" pitchFamily="2" charset="2"/>
              <a:buNone/>
            </a:pPr>
            <a:r>
              <a:rPr lang="en-US" sz="800" i="1"/>
              <a:t>   ND-2007 (2007)429</a:t>
            </a:r>
          </a:p>
          <a:p>
            <a:pPr marL="342900" indent="-342900">
              <a:buClr>
                <a:srgbClr val="004080"/>
              </a:buClr>
              <a:buSzPct val="65000"/>
              <a:buFont typeface="Wingdings" pitchFamily="2" charset="2"/>
              <a:buNone/>
            </a:pPr>
            <a:endParaRPr lang="en-US" sz="800" i="1"/>
          </a:p>
        </p:txBody>
      </p:sp>
      <p:sp>
        <p:nvSpPr>
          <p:cNvPr id="26635" name="Text Box 17"/>
          <p:cNvSpPr txBox="1">
            <a:spLocks noChangeArrowheads="1"/>
          </p:cNvSpPr>
          <p:nvPr/>
        </p:nvSpPr>
        <p:spPr bwMode="auto">
          <a:xfrm>
            <a:off x="6934200" y="2362200"/>
            <a:ext cx="1981200" cy="1066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/>
          <a:lstStyle/>
          <a:p>
            <a:pPr marL="342900" indent="-342900">
              <a:buClr>
                <a:srgbClr val="004080"/>
              </a:buClr>
              <a:buSzPct val="65000"/>
              <a:buFont typeface="Wingdings" pitchFamily="2" charset="2"/>
              <a:buNone/>
            </a:pPr>
            <a:r>
              <a:rPr lang="en-US" sz="800" b="1" i="1"/>
              <a:t>Ref.</a:t>
            </a:r>
            <a:r>
              <a:rPr lang="en-US" sz="800" i="1"/>
              <a:t> (</a:t>
            </a:r>
            <a:r>
              <a:rPr lang="en-US" sz="800" i="1" baseline="30000"/>
              <a:t>235</a:t>
            </a:r>
            <a:r>
              <a:rPr lang="en-US" sz="800" i="1"/>
              <a:t>U):</a:t>
            </a:r>
          </a:p>
          <a:p>
            <a:pPr marL="342900" indent="-342900">
              <a:buClr>
                <a:srgbClr val="004080"/>
              </a:buClr>
              <a:buSzPct val="65000"/>
              <a:buFont typeface="Wingdings" pitchFamily="2" charset="2"/>
              <a:buNone/>
            </a:pPr>
            <a:r>
              <a:rPr lang="en-US" sz="800" i="1"/>
              <a:t>R.Howe, </a:t>
            </a:r>
          </a:p>
          <a:p>
            <a:pPr marL="342900" indent="-342900">
              <a:buClr>
                <a:srgbClr val="004080"/>
              </a:buClr>
              <a:buSzPct val="65000"/>
              <a:buFont typeface="Wingdings" pitchFamily="2" charset="2"/>
              <a:buNone/>
            </a:pPr>
            <a:r>
              <a:rPr lang="en-US" sz="800" i="1"/>
              <a:t>   Nucl.Sci.Eng. 86(1984)157</a:t>
            </a:r>
          </a:p>
          <a:p>
            <a:pPr marL="342900" indent="-342900">
              <a:buClr>
                <a:srgbClr val="004080"/>
              </a:buClr>
              <a:buSzPct val="65000"/>
              <a:buFont typeface="Wingdings" pitchFamily="2" charset="2"/>
              <a:buNone/>
            </a:pPr>
            <a:r>
              <a:rPr lang="da-DK" sz="800" i="1"/>
              <a:t>T.Ethvignot et al., </a:t>
            </a:r>
          </a:p>
          <a:p>
            <a:pPr marL="342900" indent="-342900">
              <a:buClr>
                <a:srgbClr val="004080"/>
              </a:buClr>
              <a:buSzPct val="65000"/>
              <a:buFont typeface="Wingdings" pitchFamily="2" charset="2"/>
              <a:buNone/>
            </a:pPr>
            <a:r>
              <a:rPr lang="da-DK" sz="800" i="1"/>
              <a:t>   PRL 94(2005)052701</a:t>
            </a:r>
            <a:endParaRPr lang="en-US" sz="800" i="1"/>
          </a:p>
          <a:p>
            <a:pPr marL="342900" indent="-342900">
              <a:buClr>
                <a:srgbClr val="004080"/>
              </a:buClr>
              <a:buSzPct val="65000"/>
              <a:buFont typeface="Wingdings" pitchFamily="2" charset="2"/>
              <a:buNone/>
            </a:pPr>
            <a:endParaRPr lang="en-US" sz="800" i="1"/>
          </a:p>
        </p:txBody>
      </p:sp>
      <p:sp>
        <p:nvSpPr>
          <p:cNvPr id="26636" name="Rectangle 18"/>
          <p:cNvSpPr>
            <a:spLocks noChangeArrowheads="1"/>
          </p:cNvSpPr>
          <p:nvPr/>
        </p:nvSpPr>
        <p:spPr bwMode="auto">
          <a:xfrm>
            <a:off x="533400" y="1295400"/>
            <a:ext cx="830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50000"/>
              </a:spcBef>
              <a:buClr>
                <a:srgbClr val="004080"/>
              </a:buClr>
              <a:buSzPct val="65000"/>
              <a:buFont typeface="Wingdings" pitchFamily="2" charset="2"/>
              <a:buChar char="n"/>
            </a:pPr>
            <a:r>
              <a:rPr lang="en-US" sz="1800" dirty="0"/>
              <a:t>Average fission neutron multiplicity as a function of incident neutron energy is known quite well for nuclei </a:t>
            </a:r>
            <a:r>
              <a:rPr lang="en-US" sz="1800" baseline="30000" dirty="0"/>
              <a:t>235</a:t>
            </a:r>
            <a:r>
              <a:rPr lang="en-US" sz="1800" dirty="0"/>
              <a:t>U, </a:t>
            </a:r>
            <a:r>
              <a:rPr lang="en-US" sz="1800" baseline="30000" dirty="0"/>
              <a:t>238</a:t>
            </a:r>
            <a:r>
              <a:rPr lang="en-US" sz="1800" dirty="0"/>
              <a:t>U, and </a:t>
            </a:r>
            <a:r>
              <a:rPr lang="en-US" sz="1800" baseline="30000" dirty="0" smtClean="0"/>
              <a:t>237</a:t>
            </a:r>
            <a:r>
              <a:rPr lang="en-US" sz="1800" dirty="0" smtClean="0"/>
              <a:t>Np, </a:t>
            </a:r>
            <a:r>
              <a:rPr lang="en-US" sz="1800" dirty="0"/>
              <a:t>up </a:t>
            </a:r>
            <a:r>
              <a:rPr lang="en-US" sz="1800" dirty="0" smtClean="0"/>
              <a:t>to </a:t>
            </a:r>
            <a:r>
              <a:rPr lang="en-US" sz="1800" dirty="0"/>
              <a:t>200 </a:t>
            </a:r>
            <a:r>
              <a:rPr lang="en-US" sz="1800" dirty="0" err="1"/>
              <a:t>MeV</a:t>
            </a:r>
            <a:endParaRPr lang="en-US" sz="1800" dirty="0"/>
          </a:p>
        </p:txBody>
      </p:sp>
      <p:sp>
        <p:nvSpPr>
          <p:cNvPr id="26637" name="Rectangle 19"/>
          <p:cNvSpPr>
            <a:spLocks noChangeArrowheads="1"/>
          </p:cNvSpPr>
          <p:nvPr/>
        </p:nvSpPr>
        <p:spPr bwMode="auto">
          <a:xfrm>
            <a:off x="533400" y="5105400"/>
            <a:ext cx="830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50000"/>
              </a:spcBef>
              <a:buClr>
                <a:srgbClr val="004080"/>
              </a:buClr>
              <a:buSzPct val="65000"/>
              <a:buFont typeface="Wingdings" pitchFamily="2" charset="2"/>
              <a:buChar char="n"/>
            </a:pPr>
            <a:r>
              <a:rPr lang="en-US" sz="1800" dirty="0"/>
              <a:t>For other nuclei important </a:t>
            </a:r>
            <a:r>
              <a:rPr lang="en-US" sz="1800" dirty="0" smtClean="0"/>
              <a:t>to the </a:t>
            </a:r>
            <a:r>
              <a:rPr lang="en-US" sz="1800" dirty="0"/>
              <a:t>nuclear cycle </a:t>
            </a:r>
            <a:r>
              <a:rPr lang="en-US" sz="1800" dirty="0" smtClean="0"/>
              <a:t>the data </a:t>
            </a:r>
            <a:r>
              <a:rPr lang="en-US" sz="1800" dirty="0"/>
              <a:t>are limited: </a:t>
            </a:r>
            <a:br>
              <a:rPr lang="en-US" sz="1800" dirty="0"/>
            </a:br>
            <a:r>
              <a:rPr lang="en-US" sz="1800" dirty="0"/>
              <a:t>for </a:t>
            </a:r>
            <a:r>
              <a:rPr lang="en-US" sz="1800" baseline="30000" dirty="0"/>
              <a:t>232</a:t>
            </a:r>
            <a:r>
              <a:rPr lang="en-US" sz="1800" dirty="0"/>
              <a:t>Th &lt; 50 </a:t>
            </a:r>
            <a:r>
              <a:rPr lang="en-US" sz="1800" dirty="0" err="1"/>
              <a:t>MeV</a:t>
            </a:r>
            <a:r>
              <a:rPr lang="en-US" sz="1800" dirty="0"/>
              <a:t>, </a:t>
            </a:r>
            <a:r>
              <a:rPr lang="en-US" sz="1800" baseline="30000" dirty="0"/>
              <a:t>239</a:t>
            </a:r>
            <a:r>
              <a:rPr lang="en-US" sz="1800" dirty="0"/>
              <a:t>Pu &lt; 30 </a:t>
            </a:r>
            <a:r>
              <a:rPr lang="en-US" sz="1800" dirty="0" err="1"/>
              <a:t>MeV</a:t>
            </a:r>
            <a:r>
              <a:rPr lang="en-US" sz="1800" dirty="0"/>
              <a:t>, </a:t>
            </a:r>
            <a:r>
              <a:rPr lang="en-US" sz="1800" baseline="30000" dirty="0"/>
              <a:t>233</a:t>
            </a:r>
            <a:r>
              <a:rPr lang="en-US" sz="1800" dirty="0"/>
              <a:t>U &lt; 15 </a:t>
            </a:r>
            <a:r>
              <a:rPr lang="en-US" sz="1800" dirty="0" err="1"/>
              <a:t>MeV</a:t>
            </a:r>
            <a:r>
              <a:rPr lang="en-US" sz="1800" dirty="0"/>
              <a:t>, </a:t>
            </a:r>
            <a:r>
              <a:rPr lang="en-US" sz="1800" baseline="30000" dirty="0"/>
              <a:t>243,241</a:t>
            </a:r>
            <a:r>
              <a:rPr lang="en-US" sz="1800" dirty="0"/>
              <a:t>Am &lt; 11 </a:t>
            </a:r>
            <a:r>
              <a:rPr lang="en-US" sz="1800" dirty="0" err="1"/>
              <a:t>MeV</a:t>
            </a:r>
            <a:r>
              <a:rPr lang="en-US" sz="1800" dirty="0"/>
              <a:t>, 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CA7F4CD-C38C-4EFF-9095-9371D7B3BBF4}" type="slidenum">
              <a:rPr lang="en-US" smtClean="0"/>
              <a:pPr>
                <a:defRPr/>
              </a:pPr>
              <a:t>24</a:t>
            </a:fld>
            <a:endParaRPr lang="en-US" smtClean="0"/>
          </a:p>
        </p:txBody>
      </p:sp>
      <p:sp>
        <p:nvSpPr>
          <p:cNvPr id="21507" name="Slide Number Placeholder 3"/>
          <p:cNvSpPr txBox="1">
            <a:spLocks noGrp="1"/>
          </p:cNvSpPr>
          <p:nvPr/>
        </p:nvSpPr>
        <p:spPr bwMode="auto">
          <a:xfrm>
            <a:off x="6781800" y="6218238"/>
            <a:ext cx="19939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en-US" sz="800" i="1"/>
              <a:t>Slide </a:t>
            </a:r>
            <a:fld id="{0E20B3D7-6A0F-4BED-87A8-5BAE809E030E}" type="slidenum">
              <a:rPr lang="en-US" sz="800" i="1"/>
              <a:pPr algn="r" eaLnBrk="0" hangingPunct="0"/>
              <a:t>24</a:t>
            </a:fld>
            <a:endParaRPr lang="en-US" sz="800" i="1"/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Total kinetic energy of fission fragments as a function of neutron energy</a:t>
            </a:r>
          </a:p>
        </p:txBody>
      </p:sp>
      <p:sp>
        <p:nvSpPr>
          <p:cNvPr id="21509" name="Text Box 3"/>
          <p:cNvSpPr txBox="1">
            <a:spLocks noChangeArrowheads="1"/>
          </p:cNvSpPr>
          <p:nvPr/>
        </p:nvSpPr>
        <p:spPr bwMode="auto">
          <a:xfrm>
            <a:off x="5394325" y="2587625"/>
            <a:ext cx="184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en-US" sz="28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1510" name="Text Box 4"/>
          <p:cNvSpPr txBox="1">
            <a:spLocks noChangeArrowheads="1"/>
          </p:cNvSpPr>
          <p:nvPr/>
        </p:nvSpPr>
        <p:spPr bwMode="auto">
          <a:xfrm>
            <a:off x="1279525" y="5178425"/>
            <a:ext cx="184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en-US" sz="28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1511" name="Text Box 5"/>
          <p:cNvSpPr txBox="1">
            <a:spLocks noChangeArrowheads="1"/>
          </p:cNvSpPr>
          <p:nvPr/>
        </p:nvSpPr>
        <p:spPr bwMode="auto">
          <a:xfrm>
            <a:off x="5470525" y="5330825"/>
            <a:ext cx="184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en-US" sz="28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1512" name="Text Box 7"/>
          <p:cNvSpPr txBox="1">
            <a:spLocks noChangeArrowheads="1"/>
          </p:cNvSpPr>
          <p:nvPr/>
        </p:nvSpPr>
        <p:spPr bwMode="auto">
          <a:xfrm>
            <a:off x="4876800" y="3810000"/>
            <a:ext cx="2743200" cy="685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/>
          <a:lstStyle/>
          <a:p>
            <a:pPr marL="342900" indent="-342900">
              <a:buClr>
                <a:srgbClr val="004080"/>
              </a:buClr>
              <a:buSzPct val="65000"/>
              <a:buFont typeface="Wingdings" pitchFamily="2" charset="2"/>
              <a:buNone/>
            </a:pPr>
            <a:r>
              <a:rPr lang="en-US" sz="1200" b="1" i="1"/>
              <a:t>Ref.</a:t>
            </a:r>
            <a:r>
              <a:rPr lang="en-US" sz="1200" i="1"/>
              <a:t>:</a:t>
            </a:r>
          </a:p>
          <a:p>
            <a:pPr marL="342900" indent="-342900">
              <a:buClr>
                <a:srgbClr val="004080"/>
              </a:buClr>
              <a:buSzPct val="65000"/>
              <a:buFont typeface="Wingdings" pitchFamily="2" charset="2"/>
              <a:buNone/>
            </a:pPr>
            <a:r>
              <a:rPr lang="en-US" sz="1200" i="1" u="sng"/>
              <a:t>Data</a:t>
            </a:r>
            <a:r>
              <a:rPr lang="en-US" sz="1200" i="1"/>
              <a:t>: C.Zöller, PhD Theses (1991)</a:t>
            </a:r>
          </a:p>
          <a:p>
            <a:pPr marL="342900" indent="-342900">
              <a:buClr>
                <a:srgbClr val="004080"/>
              </a:buClr>
              <a:buSzPct val="65000"/>
              <a:buFont typeface="Wingdings" pitchFamily="2" charset="2"/>
              <a:buNone/>
            </a:pPr>
            <a:r>
              <a:rPr lang="en-US" sz="1200" i="1" u="sng"/>
              <a:t>Fit</a:t>
            </a:r>
            <a:r>
              <a:rPr lang="en-US" sz="1200" i="1"/>
              <a:t>: D.Madland, NP A 772(2006)113</a:t>
            </a:r>
          </a:p>
        </p:txBody>
      </p:sp>
      <p:sp>
        <p:nvSpPr>
          <p:cNvPr id="21513" name="Rectangle 8"/>
          <p:cNvSpPr>
            <a:spLocks noChangeArrowheads="1"/>
          </p:cNvSpPr>
          <p:nvPr/>
        </p:nvSpPr>
        <p:spPr bwMode="auto">
          <a:xfrm>
            <a:off x="533400" y="1295400"/>
            <a:ext cx="8305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50000"/>
              </a:spcBef>
              <a:buClr>
                <a:srgbClr val="004080"/>
              </a:buClr>
              <a:buSzPct val="65000"/>
              <a:buFont typeface="Wingdings" pitchFamily="2" charset="2"/>
              <a:buChar char="n"/>
            </a:pPr>
            <a:r>
              <a:rPr lang="en-US" sz="1800" dirty="0"/>
              <a:t>Data on total kinetic energy of fission fragment are required for both theory and applications to calculate total energy release in fission (</a:t>
            </a:r>
            <a:r>
              <a:rPr lang="en-US" sz="1600" dirty="0"/>
              <a:t>along with that for </a:t>
            </a:r>
            <a:endParaRPr lang="en-US" sz="1800" dirty="0"/>
          </a:p>
        </p:txBody>
      </p:sp>
      <p:sp>
        <p:nvSpPr>
          <p:cNvPr id="21514" name="Rectangle 9"/>
          <p:cNvSpPr>
            <a:spLocks noChangeArrowheads="1"/>
          </p:cNvSpPr>
          <p:nvPr/>
        </p:nvSpPr>
        <p:spPr bwMode="auto">
          <a:xfrm>
            <a:off x="533400" y="4876800"/>
            <a:ext cx="8305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50000"/>
              </a:spcBef>
              <a:buClr>
                <a:srgbClr val="004080"/>
              </a:buClr>
              <a:buSzPct val="65000"/>
              <a:buFont typeface="Wingdings" pitchFamily="2" charset="2"/>
              <a:buChar char="n"/>
            </a:pPr>
            <a:r>
              <a:rPr lang="en-US" sz="1800" dirty="0" smtClean="0"/>
              <a:t>The </a:t>
            </a:r>
            <a:r>
              <a:rPr lang="en-US" sz="1800" dirty="0"/>
              <a:t>quadratic fit doesn’t describe structure near different chance fission thresholds because the corresponding experimental data for </a:t>
            </a:r>
            <a:r>
              <a:rPr lang="en-US" sz="1800" baseline="30000" dirty="0"/>
              <a:t>235</a:t>
            </a:r>
            <a:r>
              <a:rPr lang="en-US" sz="1800" dirty="0"/>
              <a:t>U and </a:t>
            </a:r>
            <a:r>
              <a:rPr lang="en-US" sz="1800" baseline="30000" dirty="0"/>
              <a:t>239</a:t>
            </a:r>
            <a:r>
              <a:rPr lang="en-US" sz="1800" dirty="0"/>
              <a:t>Pu are much lower in quality and </a:t>
            </a:r>
            <a:r>
              <a:rPr lang="en-US" sz="1800" dirty="0" smtClean="0"/>
              <a:t>the energy range is limited (</a:t>
            </a:r>
            <a:r>
              <a:rPr lang="en-US" sz="1800" dirty="0"/>
              <a:t>no data above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15 </a:t>
            </a:r>
            <a:r>
              <a:rPr lang="en-US" sz="1800" dirty="0" err="1"/>
              <a:t>MeV</a:t>
            </a:r>
            <a:r>
              <a:rPr lang="en-US" sz="1800" dirty="0"/>
              <a:t>)</a:t>
            </a:r>
          </a:p>
        </p:txBody>
      </p:sp>
      <p:pic>
        <p:nvPicPr>
          <p:cNvPr id="21515" name="Picture 12" descr="TKE_238U_v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5663" t="7423" r="10381" b="3711"/>
          <a:stretch>
            <a:fillRect/>
          </a:stretch>
        </p:blipFill>
        <p:spPr>
          <a:xfrm>
            <a:off x="765175" y="1905000"/>
            <a:ext cx="3656013" cy="2952750"/>
          </a:xfrm>
        </p:spPr>
      </p:pic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4648200" y="1905000"/>
            <a:ext cx="4191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Clr>
                <a:srgbClr val="004080"/>
              </a:buClr>
              <a:buSzPct val="65000"/>
            </a:pPr>
            <a:r>
              <a:rPr lang="en-US" sz="1600" dirty="0" smtClean="0"/>
              <a:t>prompt </a:t>
            </a:r>
            <a:r>
              <a:rPr lang="en-US" sz="1600" dirty="0"/>
              <a:t>and delay fission neutron, prompt and delay fission gamma-ray energy, etc.</a:t>
            </a:r>
            <a:r>
              <a:rPr lang="en-US" sz="1800" dirty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AA7AB723-ECDD-4CEC-AAF3-ED0348669AF9}" type="slidenum">
              <a:rPr lang="en-US" smtClean="0"/>
              <a:pPr>
                <a:defRPr/>
              </a:pPr>
              <a:t>25</a:t>
            </a:fld>
            <a:endParaRPr lang="en-US" smtClean="0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Angular anisotropy of fission fragments</a:t>
            </a:r>
          </a:p>
        </p:txBody>
      </p:sp>
      <p:sp>
        <p:nvSpPr>
          <p:cNvPr id="22532" name="Text Box 3"/>
          <p:cNvSpPr txBox="1">
            <a:spLocks noChangeArrowheads="1"/>
          </p:cNvSpPr>
          <p:nvPr/>
        </p:nvSpPr>
        <p:spPr bwMode="auto">
          <a:xfrm>
            <a:off x="6781800" y="4572000"/>
            <a:ext cx="23622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Clr>
                <a:srgbClr val="004080"/>
              </a:buClr>
              <a:buSzPct val="65000"/>
              <a:buFont typeface="Wingdings" pitchFamily="2" charset="2"/>
              <a:buNone/>
            </a:pPr>
            <a:r>
              <a:rPr lang="en-US" sz="800" b="1" i="1" dirty="0"/>
              <a:t>Ref.</a:t>
            </a:r>
            <a:r>
              <a:rPr lang="en-US" sz="800" i="1" dirty="0"/>
              <a:t>: </a:t>
            </a:r>
          </a:p>
          <a:p>
            <a:pPr marL="342900" indent="-342900">
              <a:buClr>
                <a:srgbClr val="004080"/>
              </a:buClr>
              <a:buSzPct val="65000"/>
              <a:buFont typeface="Wingdings" pitchFamily="2" charset="2"/>
              <a:buNone/>
            </a:pPr>
            <a:r>
              <a:rPr lang="fr-FR" sz="800" i="1" dirty="0" err="1"/>
              <a:t>Ouichaoui</a:t>
            </a:r>
            <a:r>
              <a:rPr lang="fr-FR" sz="800" i="1" dirty="0"/>
              <a:t> et al., Acta </a:t>
            </a:r>
            <a:r>
              <a:rPr lang="fr-FR" sz="800" i="1" dirty="0" err="1"/>
              <a:t>Phys.Hung</a:t>
            </a:r>
            <a:r>
              <a:rPr lang="fr-FR" sz="800" i="1" dirty="0"/>
              <a:t>. 64(1988)209</a:t>
            </a:r>
          </a:p>
          <a:p>
            <a:pPr marL="342900" indent="-342900">
              <a:buClr>
                <a:srgbClr val="004080"/>
              </a:buClr>
              <a:buSzPct val="65000"/>
              <a:buFont typeface="Wingdings" pitchFamily="2" charset="2"/>
              <a:buNone/>
            </a:pPr>
            <a:r>
              <a:rPr lang="fr-FR" sz="800" i="1" dirty="0" err="1">
                <a:solidFill>
                  <a:srgbClr val="0066FF"/>
                </a:solidFill>
              </a:rPr>
              <a:t>Shpak</a:t>
            </a:r>
            <a:r>
              <a:rPr lang="fr-FR" sz="800" i="1" dirty="0"/>
              <a:t>, </a:t>
            </a:r>
            <a:r>
              <a:rPr lang="fr-FR" sz="800" i="1" dirty="0" err="1"/>
              <a:t>Yadernaya</a:t>
            </a:r>
            <a:r>
              <a:rPr lang="fr-FR" sz="800" i="1" dirty="0"/>
              <a:t> </a:t>
            </a:r>
            <a:r>
              <a:rPr lang="fr-FR" sz="800" i="1" dirty="0" err="1"/>
              <a:t>Fizika</a:t>
            </a:r>
            <a:r>
              <a:rPr lang="fr-FR" sz="800" i="1" dirty="0"/>
              <a:t> 50(1989)922</a:t>
            </a:r>
            <a:endParaRPr lang="en-US" sz="800" i="1" dirty="0"/>
          </a:p>
        </p:txBody>
      </p:sp>
      <p:pic>
        <p:nvPicPr>
          <p:cNvPr id="22533" name="Picture 4" descr="EXFOR_Ouichaoui+_E=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5663" t="7423" r="12268"/>
          <a:stretch>
            <a:fillRect/>
          </a:stretch>
        </p:blipFill>
        <p:spPr>
          <a:xfrm>
            <a:off x="450168" y="1223962"/>
            <a:ext cx="3817032" cy="3284513"/>
          </a:xfrm>
        </p:spPr>
      </p:pic>
      <p:pic>
        <p:nvPicPr>
          <p:cNvPr id="22534" name="Picture 7" descr="EXFOR_Angular anisotropy_ed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5663" t="7423" r="8493"/>
          <a:stretch>
            <a:fillRect/>
          </a:stretch>
        </p:blipFill>
        <p:spPr>
          <a:xfrm>
            <a:off x="4770392" y="1219200"/>
            <a:ext cx="3992608" cy="3284513"/>
          </a:xfrm>
        </p:spPr>
      </p:pic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533400" y="4419600"/>
            <a:ext cx="6172200" cy="159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50000"/>
              </a:spcBef>
              <a:buClr>
                <a:srgbClr val="004080"/>
              </a:buClr>
              <a:buSzPct val="65000"/>
              <a:buFont typeface="Wingdings" pitchFamily="2" charset="2"/>
              <a:buChar char="n"/>
            </a:pPr>
            <a:r>
              <a:rPr lang="en-US" sz="1800" dirty="0" smtClean="0"/>
              <a:t>It is used in fission cross section measurements to calculate a correction for FF absorption in a target</a:t>
            </a:r>
          </a:p>
          <a:p>
            <a:pPr marL="342900" indent="-342900">
              <a:spcBef>
                <a:spcPct val="50000"/>
              </a:spcBef>
              <a:buClr>
                <a:srgbClr val="004080"/>
              </a:buClr>
              <a:buSzPct val="65000"/>
              <a:buFont typeface="Wingdings" pitchFamily="2" charset="2"/>
              <a:buChar char="n"/>
            </a:pPr>
            <a:r>
              <a:rPr lang="en-US" sz="1800" dirty="0" smtClean="0"/>
              <a:t>Provide information about the projection of the total angular momentum J of the </a:t>
            </a:r>
            <a:r>
              <a:rPr lang="en-US" sz="1800" dirty="0" err="1" smtClean="0"/>
              <a:t>fissioning</a:t>
            </a:r>
            <a:r>
              <a:rPr lang="en-US" sz="1800" dirty="0" smtClean="0"/>
              <a:t> nucleus along the nuclear symmetry axis at saddle point deformation </a:t>
            </a:r>
          </a:p>
          <a:p>
            <a:pPr marL="342900" indent="-342900">
              <a:spcBef>
                <a:spcPct val="50000"/>
              </a:spcBef>
              <a:buClr>
                <a:srgbClr val="004080"/>
              </a:buClr>
              <a:buSzPct val="65000"/>
              <a:buFont typeface="Wingdings" pitchFamily="2" charset="2"/>
              <a:buChar char="n"/>
            </a:pPr>
            <a:endParaRPr lang="en-US" sz="1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A5702ED3-6C67-478B-B1BD-73389D80ED12}" type="slidenum">
              <a:rPr lang="en-US" smtClean="0"/>
              <a:pPr>
                <a:defRPr/>
              </a:pPr>
              <a:t>26</a:t>
            </a:fld>
            <a:endParaRPr lang="en-US" smtClean="0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Ternary fission yields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46200"/>
            <a:ext cx="8343900" cy="838200"/>
          </a:xfrm>
        </p:spPr>
        <p:txBody>
          <a:bodyPr/>
          <a:lstStyle/>
          <a:p>
            <a:pPr eaLnBrk="1" hangingPunct="1"/>
            <a:r>
              <a:rPr lang="en-US" sz="2000" dirty="0" smtClean="0"/>
              <a:t>Important for both fission theory and applications (gas emission characteristics)</a:t>
            </a:r>
          </a:p>
        </p:txBody>
      </p:sp>
      <p:sp>
        <p:nvSpPr>
          <p:cNvPr id="23557" name="Rectangle 4"/>
          <p:cNvSpPr>
            <a:spLocks noChangeArrowheads="1"/>
          </p:cNvSpPr>
          <p:nvPr/>
        </p:nvSpPr>
        <p:spPr bwMode="auto">
          <a:xfrm>
            <a:off x="533400" y="2108200"/>
            <a:ext cx="4343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50000"/>
              </a:spcBef>
              <a:buClr>
                <a:srgbClr val="004080"/>
              </a:buClr>
              <a:buSzPct val="65000"/>
              <a:buFont typeface="Wingdings" pitchFamily="2" charset="2"/>
              <a:buChar char="n"/>
            </a:pPr>
            <a:r>
              <a:rPr lang="en-US" b="1" dirty="0" smtClean="0"/>
              <a:t>Studied </a:t>
            </a:r>
            <a:r>
              <a:rPr lang="en-US" b="1" dirty="0"/>
              <a:t>quite well at thermal </a:t>
            </a:r>
            <a:r>
              <a:rPr lang="en-US" b="1" dirty="0" smtClean="0"/>
              <a:t>energy:</a:t>
            </a:r>
            <a:endParaRPr lang="en-US" b="1" dirty="0"/>
          </a:p>
        </p:txBody>
      </p:sp>
      <p:pic>
        <p:nvPicPr>
          <p:cNvPr id="23558" name="Picture 8" descr="Wagemans et al"/>
          <p:cNvPicPr>
            <a:picLocks noChangeAspect="1" noChangeArrowheads="1"/>
          </p:cNvPicPr>
          <p:nvPr/>
        </p:nvPicPr>
        <p:blipFill>
          <a:blip r:embed="rId2" cstate="print"/>
          <a:srcRect l="1733" t="2794" r="1733"/>
          <a:stretch>
            <a:fillRect/>
          </a:stretch>
        </p:blipFill>
        <p:spPr bwMode="auto">
          <a:xfrm>
            <a:off x="4799013" y="2336800"/>
            <a:ext cx="4186237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533400" y="5334000"/>
            <a:ext cx="7162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50000"/>
              </a:spcBef>
              <a:buClr>
                <a:srgbClr val="004080"/>
              </a:buClr>
              <a:buSzPct val="65000"/>
              <a:buFont typeface="Wingdings" pitchFamily="2" charset="2"/>
              <a:buChar char="n"/>
            </a:pPr>
            <a:r>
              <a:rPr lang="en-US" b="1" dirty="0"/>
              <a:t>Confident separation of all ternary particles in SF </a:t>
            </a:r>
            <a:r>
              <a:rPr lang="en-US" b="1" baseline="30000" dirty="0"/>
              <a:t>252</a:t>
            </a:r>
            <a:r>
              <a:rPr lang="en-US" b="1" dirty="0"/>
              <a:t>Cf [</a:t>
            </a:r>
            <a:r>
              <a:rPr lang="en-US" sz="1200" b="1" i="1" dirty="0" err="1"/>
              <a:t>M.Mutterer</a:t>
            </a:r>
            <a:r>
              <a:rPr lang="en-US" sz="1200" b="1" i="1" dirty="0"/>
              <a:t> et al., PR C 78(2008)064616</a:t>
            </a:r>
            <a:r>
              <a:rPr lang="en-US" b="1" dirty="0"/>
              <a:t>]</a:t>
            </a:r>
          </a:p>
        </p:txBody>
      </p:sp>
      <p:sp>
        <p:nvSpPr>
          <p:cNvPr id="23560" name="Text Box 6"/>
          <p:cNvSpPr txBox="1">
            <a:spLocks noChangeArrowheads="1"/>
          </p:cNvSpPr>
          <p:nvPr/>
        </p:nvSpPr>
        <p:spPr bwMode="auto">
          <a:xfrm>
            <a:off x="5181600" y="2108200"/>
            <a:ext cx="37338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None/>
            </a:pPr>
            <a:r>
              <a:rPr lang="en-US" sz="1400" b="1"/>
              <a:t>E-distribution for the </a:t>
            </a:r>
            <a:r>
              <a:rPr lang="en-US" sz="1400" b="1" baseline="30000"/>
              <a:t>235</a:t>
            </a:r>
            <a:r>
              <a:rPr lang="en-US" sz="1400" b="1"/>
              <a:t>U(</a:t>
            </a:r>
            <a:r>
              <a:rPr lang="en-US" sz="1400" b="1" i="1"/>
              <a:t>n</a:t>
            </a:r>
            <a:r>
              <a:rPr lang="en-US" sz="1400" b="1" i="1" baseline="-25000"/>
              <a:t>th</a:t>
            </a:r>
            <a:r>
              <a:rPr lang="en-US" sz="1400" b="1" i="1"/>
              <a:t>,f</a:t>
            </a:r>
            <a:r>
              <a:rPr lang="en-US" sz="1400" b="1"/>
              <a:t>) ternary α’s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914400" y="2794000"/>
            <a:ext cx="381000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1000"/>
              </a:spcBef>
              <a:buClr>
                <a:srgbClr val="004080"/>
              </a:buClr>
              <a:buSzPct val="65000"/>
              <a:buFont typeface="Arial" charset="0"/>
              <a:buChar char="-"/>
            </a:pPr>
            <a:r>
              <a:rPr lang="en-US" sz="1800" b="1" baseline="30000" dirty="0" smtClean="0"/>
              <a:t>235</a:t>
            </a:r>
            <a:r>
              <a:rPr lang="en-US" sz="1800" b="1" dirty="0" smtClean="0"/>
              <a:t>U ratio binary/ternary fission was measured quite well: 536±10 </a:t>
            </a:r>
            <a:br>
              <a:rPr lang="en-US" sz="1800" b="1" dirty="0" smtClean="0"/>
            </a:br>
            <a:r>
              <a:rPr lang="en-US" sz="1800" b="1" dirty="0" smtClean="0"/>
              <a:t>[</a:t>
            </a:r>
            <a:r>
              <a:rPr lang="en-US" sz="1100" b="1" i="1" dirty="0" smtClean="0"/>
              <a:t>C.</a:t>
            </a:r>
            <a:r>
              <a:rPr lang="fr-FR" sz="1100" b="1" i="1" dirty="0" err="1" smtClean="0"/>
              <a:t>Wagemans</a:t>
            </a:r>
            <a:r>
              <a:rPr lang="fr-FR" sz="1100" b="1" i="1" dirty="0" smtClean="0"/>
              <a:t> et al., PR C 33(1986)943</a:t>
            </a:r>
            <a:r>
              <a:rPr lang="en-US" sz="1800" b="1" dirty="0" smtClean="0"/>
              <a:t>];</a:t>
            </a:r>
            <a:endParaRPr lang="en-US" sz="1800" b="1" dirty="0"/>
          </a:p>
          <a:p>
            <a:pPr marL="342900" indent="-342900">
              <a:spcBef>
                <a:spcPts val="1000"/>
              </a:spcBef>
              <a:buClr>
                <a:srgbClr val="004080"/>
              </a:buClr>
              <a:buSzPct val="65000"/>
              <a:buFont typeface="Arial" charset="0"/>
              <a:buChar char="-"/>
            </a:pPr>
            <a:r>
              <a:rPr lang="en-US" sz="1800" b="1" dirty="0" smtClean="0"/>
              <a:t>energy distribution of ternary </a:t>
            </a:r>
            <a:r>
              <a:rPr lang="en-US" sz="1800" b="1" dirty="0" err="1" smtClean="0"/>
              <a:t>α’s</a:t>
            </a:r>
            <a:r>
              <a:rPr lang="en-US" sz="1800" b="1" dirty="0" smtClean="0"/>
              <a:t> measured</a:t>
            </a:r>
            <a:br>
              <a:rPr lang="en-US" sz="1800" b="1" dirty="0" smtClean="0"/>
            </a:br>
            <a:r>
              <a:rPr lang="en-US" sz="1800" b="1" dirty="0" smtClean="0"/>
              <a:t>[</a:t>
            </a:r>
            <a:r>
              <a:rPr lang="en-US" sz="1100" b="1" i="1" dirty="0" smtClean="0"/>
              <a:t>C.</a:t>
            </a:r>
            <a:r>
              <a:rPr lang="fr-FR" sz="1100" b="1" i="1" dirty="0" err="1" smtClean="0"/>
              <a:t>Wagemans</a:t>
            </a:r>
            <a:r>
              <a:rPr lang="fr-FR" sz="1100" b="1" i="1" dirty="0" smtClean="0"/>
              <a:t> et al., NP A 742(2004)291</a:t>
            </a:r>
            <a:r>
              <a:rPr lang="en-US" sz="1800" b="1" dirty="0" smtClean="0"/>
              <a:t>];</a:t>
            </a:r>
          </a:p>
          <a:p>
            <a:pPr marL="342900" indent="-342900">
              <a:spcBef>
                <a:spcPts val="1000"/>
              </a:spcBef>
              <a:buClr>
                <a:srgbClr val="004080"/>
              </a:buClr>
              <a:buSzPct val="65000"/>
              <a:buFont typeface="Arial" charset="0"/>
              <a:buChar char="-"/>
            </a:pPr>
            <a:r>
              <a:rPr lang="en-US" sz="1800" b="1" dirty="0" smtClean="0"/>
              <a:t>etc.</a:t>
            </a:r>
            <a:endParaRPr lang="en-US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A5AB529C-FEBC-4BB5-8604-987E4579696B}" type="slidenum">
              <a:rPr lang="en-US" smtClean="0"/>
              <a:pPr>
                <a:defRPr/>
              </a:pPr>
              <a:t>27</a:t>
            </a:fld>
            <a:endParaRPr lang="en-US" smtClean="0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Prospective investigations of ternary fission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343900" cy="762000"/>
          </a:xfrm>
        </p:spPr>
        <p:txBody>
          <a:bodyPr/>
          <a:lstStyle/>
          <a:p>
            <a:pPr eaLnBrk="1" hangingPunct="1"/>
            <a:r>
              <a:rPr lang="en-US" sz="2000" dirty="0" smtClean="0"/>
              <a:t>Very little data for fast neutron-induced fission. Better understanding needed of: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914400" y="2108200"/>
            <a:ext cx="7924800" cy="391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1000"/>
              </a:spcBef>
              <a:buClr>
                <a:srgbClr val="004080"/>
              </a:buClr>
              <a:buSzPct val="65000"/>
              <a:buFont typeface="Arial" charset="0"/>
              <a:buChar char="-"/>
            </a:pPr>
            <a:r>
              <a:rPr lang="en-US" sz="1800" b="1" dirty="0" smtClean="0"/>
              <a:t>Variation of ternary-to-binary fission ratios in the resonance energy region. E.g., a correlation of ternary fission yields and the relative contribution of standards I and II fission modes was found in </a:t>
            </a:r>
            <a:r>
              <a:rPr lang="en-US" sz="1800" b="1" baseline="30000" dirty="0" smtClean="0"/>
              <a:t>235</a:t>
            </a:r>
            <a:r>
              <a:rPr lang="en-US" sz="1800" b="1" dirty="0" smtClean="0"/>
              <a:t>U(</a:t>
            </a:r>
            <a:r>
              <a:rPr lang="en-US" sz="1800" b="1" i="1" dirty="0" err="1" smtClean="0"/>
              <a:t>n,f</a:t>
            </a:r>
            <a:r>
              <a:rPr lang="en-US" sz="1800" b="1" dirty="0" smtClean="0"/>
              <a:t>) resonances at energy from thermal to 2500 </a:t>
            </a:r>
            <a:r>
              <a:rPr lang="en-US" sz="1800" b="1" dirty="0" err="1" smtClean="0"/>
              <a:t>eV</a:t>
            </a:r>
            <a:r>
              <a:rPr lang="en-US" sz="1800" b="1" dirty="0" smtClean="0"/>
              <a:t> </a:t>
            </a:r>
            <a:br>
              <a:rPr lang="en-US" sz="1800" b="1" dirty="0" smtClean="0"/>
            </a:br>
            <a:r>
              <a:rPr lang="en-US" sz="1800" b="1" dirty="0" smtClean="0"/>
              <a:t>[</a:t>
            </a:r>
            <a:r>
              <a:rPr lang="fr-FR" sz="1100" b="1" i="1" dirty="0" err="1" smtClean="0"/>
              <a:t>S.Pomme</a:t>
            </a:r>
            <a:r>
              <a:rPr lang="fr-FR" sz="1100" b="1" i="1" dirty="0" smtClean="0"/>
              <a:t> et al., NP A 587(1995)1</a:t>
            </a:r>
            <a:r>
              <a:rPr lang="en-US" sz="1800" b="1" dirty="0" smtClean="0"/>
              <a:t>]</a:t>
            </a:r>
            <a:endParaRPr lang="en-US" sz="1800" b="1" dirty="0"/>
          </a:p>
          <a:p>
            <a:pPr marL="342900" indent="-342900">
              <a:spcBef>
                <a:spcPts val="1000"/>
              </a:spcBef>
              <a:buClr>
                <a:srgbClr val="004080"/>
              </a:buClr>
              <a:buSzPct val="65000"/>
              <a:buFont typeface="Arial" charset="0"/>
              <a:buChar char="-"/>
            </a:pPr>
            <a:r>
              <a:rPr lang="en-US" sz="1800" b="1" dirty="0" smtClean="0"/>
              <a:t>Angular anisotropy in ternary nuclear fission and its dependence on neutron energy. Most fission theories predict ternary particles to be formed at scission. A way to confirm this assumption is to analyze the angular distribution of fission fragments</a:t>
            </a:r>
            <a:br>
              <a:rPr lang="en-US" sz="1800" b="1" dirty="0" smtClean="0"/>
            </a:br>
            <a:r>
              <a:rPr lang="en-US" sz="1800" b="1" dirty="0" smtClean="0"/>
              <a:t>[</a:t>
            </a:r>
            <a:r>
              <a:rPr lang="en-US" sz="1100" b="1" i="1" dirty="0" err="1" smtClean="0"/>
              <a:t>S.Dilger</a:t>
            </a:r>
            <a:r>
              <a:rPr lang="en-US" sz="1100" b="1" i="1" dirty="0" smtClean="0"/>
              <a:t>, PhD Theses(2004)</a:t>
            </a:r>
            <a:r>
              <a:rPr lang="en-US" sz="1800" b="1" dirty="0" smtClean="0"/>
              <a:t>]</a:t>
            </a:r>
          </a:p>
          <a:p>
            <a:pPr marL="342900" indent="-342900">
              <a:spcBef>
                <a:spcPts val="1000"/>
              </a:spcBef>
              <a:buClr>
                <a:srgbClr val="004080"/>
              </a:buClr>
              <a:buSzPct val="65000"/>
              <a:buFont typeface="Arial" charset="0"/>
              <a:buChar char="-"/>
            </a:pPr>
            <a:r>
              <a:rPr lang="en-US" sz="1800" b="1" dirty="0" smtClean="0"/>
              <a:t>“Quaternary” fission with an apparently independent emission of two charged particles?</a:t>
            </a:r>
            <a:br>
              <a:rPr lang="en-US" sz="1800" b="1" dirty="0" smtClean="0"/>
            </a:br>
            <a:r>
              <a:rPr lang="en-US" sz="1800" b="1" dirty="0" smtClean="0"/>
              <a:t>[</a:t>
            </a:r>
            <a:r>
              <a:rPr lang="en-US" sz="1100" b="1" i="1" dirty="0" err="1" smtClean="0"/>
              <a:t>M.Mutterer</a:t>
            </a:r>
            <a:r>
              <a:rPr lang="en-US" sz="1100" b="1" i="1" dirty="0" smtClean="0"/>
              <a:t>, Pont </a:t>
            </a:r>
            <a:r>
              <a:rPr lang="en-US" sz="1100" b="1" i="1" dirty="0" err="1" smtClean="0"/>
              <a:t>d'Oye</a:t>
            </a:r>
            <a:r>
              <a:rPr lang="en-US" sz="1100" b="1" i="1" dirty="0" smtClean="0"/>
              <a:t> V (2003)135</a:t>
            </a:r>
            <a:r>
              <a:rPr lang="en-US" sz="1800" b="1" dirty="0" smtClean="0"/>
              <a:t>]</a:t>
            </a:r>
            <a:endParaRPr lang="en-US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1936 eV claster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9860" y="3657600"/>
            <a:ext cx="2552940" cy="2377440"/>
          </a:xfrm>
          <a:prstGeom prst="rect">
            <a:avLst/>
          </a:prstGeom>
        </p:spPr>
      </p:pic>
      <p:sp>
        <p:nvSpPr>
          <p:cNvPr id="31746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B89BF38F-EC30-4087-BCE2-6BC80ED482DA}" type="slidenum">
              <a:rPr lang="en-US" smtClean="0"/>
              <a:pPr>
                <a:defRPr/>
              </a:pPr>
              <a:t>28</a:t>
            </a:fld>
            <a:endParaRPr lang="en-US" smtClean="0"/>
          </a:p>
        </p:txBody>
      </p:sp>
      <p:sp>
        <p:nvSpPr>
          <p:cNvPr id="28675" name="Slide Number Placeholder 3"/>
          <p:cNvSpPr txBox="1">
            <a:spLocks noGrp="1"/>
          </p:cNvSpPr>
          <p:nvPr/>
        </p:nvSpPr>
        <p:spPr bwMode="auto">
          <a:xfrm>
            <a:off x="6781800" y="6218238"/>
            <a:ext cx="19939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en-US" sz="800" i="1"/>
              <a:t>Slide </a:t>
            </a:r>
            <a:fld id="{FAC5BC49-80A8-4673-B388-DA20AB9A06DA}" type="slidenum">
              <a:rPr lang="en-US" sz="800" i="1"/>
              <a:pPr algn="r" eaLnBrk="0" hangingPunct="0"/>
              <a:t>28</a:t>
            </a:fld>
            <a:endParaRPr lang="en-US" sz="800" i="1"/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Subthreshold</a:t>
            </a:r>
            <a:r>
              <a:rPr lang="en-US" dirty="0" smtClean="0"/>
              <a:t> fission as a search for class-II states</a:t>
            </a:r>
          </a:p>
        </p:txBody>
      </p:sp>
      <p:sp>
        <p:nvSpPr>
          <p:cNvPr id="28677" name="Text Box 3"/>
          <p:cNvSpPr txBox="1">
            <a:spLocks noChangeArrowheads="1"/>
          </p:cNvSpPr>
          <p:nvPr/>
        </p:nvSpPr>
        <p:spPr bwMode="auto">
          <a:xfrm>
            <a:off x="5394325" y="2587625"/>
            <a:ext cx="184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en-US" sz="28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8678" name="Text Box 4"/>
          <p:cNvSpPr txBox="1">
            <a:spLocks noChangeArrowheads="1"/>
          </p:cNvSpPr>
          <p:nvPr/>
        </p:nvSpPr>
        <p:spPr bwMode="auto">
          <a:xfrm>
            <a:off x="1279525" y="5178425"/>
            <a:ext cx="184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en-US" sz="28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8679" name="Text Box 5"/>
          <p:cNvSpPr txBox="1">
            <a:spLocks noChangeArrowheads="1"/>
          </p:cNvSpPr>
          <p:nvPr/>
        </p:nvSpPr>
        <p:spPr bwMode="auto">
          <a:xfrm>
            <a:off x="5470525" y="5330825"/>
            <a:ext cx="184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en-US" sz="28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1828800" y="6019800"/>
            <a:ext cx="15240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/>
          <a:lstStyle/>
          <a:p>
            <a:pPr marL="256032" indent="-256032">
              <a:buClr>
                <a:srgbClr val="004080"/>
              </a:buClr>
              <a:buSzPct val="65000"/>
              <a:buFont typeface="Wingdings" pitchFamily="2" charset="2"/>
              <a:buNone/>
            </a:pPr>
            <a:r>
              <a:rPr lang="en-US" sz="800" b="1" i="1" dirty="0"/>
              <a:t>Ref.</a:t>
            </a:r>
            <a:r>
              <a:rPr lang="en-US" sz="800" i="1" dirty="0"/>
              <a:t>: </a:t>
            </a:r>
            <a:r>
              <a:rPr lang="en-US" sz="800" i="1" dirty="0" err="1" smtClean="0"/>
              <a:t>Auchampaugh</a:t>
            </a:r>
            <a:r>
              <a:rPr lang="en-US" sz="800" i="1" dirty="0" smtClean="0"/>
              <a:t>, Weston, </a:t>
            </a:r>
            <a:br>
              <a:rPr lang="en-US" sz="800" i="1" dirty="0" smtClean="0"/>
            </a:br>
            <a:r>
              <a:rPr lang="en-US" sz="800" i="1" dirty="0" smtClean="0"/>
              <a:t>PRC 12, 1850 (1975)</a:t>
            </a:r>
            <a:endParaRPr lang="en-US" sz="800" i="1" dirty="0"/>
          </a:p>
        </p:txBody>
      </p:sp>
      <p:sp>
        <p:nvSpPr>
          <p:cNvPr id="28682" name="Rectangle 14"/>
          <p:cNvSpPr>
            <a:spLocks noChangeArrowheads="1"/>
          </p:cNvSpPr>
          <p:nvPr/>
        </p:nvSpPr>
        <p:spPr bwMode="auto">
          <a:xfrm>
            <a:off x="381000" y="1295400"/>
            <a:ext cx="4495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600"/>
              </a:spcBef>
              <a:buClr>
                <a:srgbClr val="004080"/>
              </a:buClr>
              <a:buSzPct val="65000"/>
              <a:buFont typeface="Wingdings" pitchFamily="2" charset="2"/>
              <a:buChar char="n"/>
            </a:pPr>
            <a:r>
              <a:rPr lang="en-US" sz="1500" dirty="0" smtClean="0"/>
              <a:t>Gives unique information about fission barriers </a:t>
            </a:r>
          </a:p>
          <a:p>
            <a:pPr marL="342900" indent="-342900">
              <a:spcBef>
                <a:spcPts val="600"/>
              </a:spcBef>
              <a:buClr>
                <a:srgbClr val="004080"/>
              </a:buClr>
              <a:buSzPct val="65000"/>
              <a:buFont typeface="Wingdings" pitchFamily="2" charset="2"/>
              <a:buChar char="n"/>
            </a:pPr>
            <a:r>
              <a:rPr lang="en-US" sz="1500" dirty="0" smtClean="0"/>
              <a:t>Direct demonstration of double-humped structure of potential energy of heavy nuclei and existence of class-II states</a:t>
            </a:r>
          </a:p>
          <a:p>
            <a:pPr marL="342900" indent="-342900">
              <a:spcBef>
                <a:spcPts val="600"/>
              </a:spcBef>
              <a:buClr>
                <a:srgbClr val="004080"/>
              </a:buClr>
              <a:buSzPct val="65000"/>
              <a:buFont typeface="Wingdings" pitchFamily="2" charset="2"/>
              <a:buChar char="n"/>
            </a:pPr>
            <a:r>
              <a:rPr lang="en-US" sz="1500" dirty="0" smtClean="0"/>
              <a:t>First systematic study of class-II clusters with high energy resolution was done at the ORELA facility, ORNL for </a:t>
            </a:r>
            <a:r>
              <a:rPr lang="en-US" sz="1500" baseline="30000" dirty="0" smtClean="0"/>
              <a:t>240</a:t>
            </a:r>
            <a:r>
              <a:rPr lang="en-US" sz="1500" dirty="0" smtClean="0"/>
              <a:t>Pu</a:t>
            </a:r>
          </a:p>
        </p:txBody>
      </p:sp>
      <p:sp>
        <p:nvSpPr>
          <p:cNvPr id="28684" name="Rectangle 14"/>
          <p:cNvSpPr>
            <a:spLocks noChangeArrowheads="1"/>
          </p:cNvSpPr>
          <p:nvPr/>
        </p:nvSpPr>
        <p:spPr bwMode="auto">
          <a:xfrm>
            <a:off x="5029200" y="1295400"/>
            <a:ext cx="2209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  <a:buClr>
                <a:srgbClr val="004080"/>
              </a:buClr>
              <a:buSzPct val="65000"/>
            </a:pPr>
            <a:r>
              <a:rPr lang="en-US" sz="1600" b="1" dirty="0" smtClean="0"/>
              <a:t>The double-humped </a:t>
            </a:r>
            <a:br>
              <a:rPr lang="en-US" sz="1600" b="1" dirty="0" smtClean="0"/>
            </a:br>
            <a:r>
              <a:rPr lang="en-US" sz="1600" b="1" dirty="0" smtClean="0"/>
              <a:t>fission barrier</a:t>
            </a:r>
            <a:endParaRPr lang="en-US" sz="1600" b="1" dirty="0"/>
          </a:p>
        </p:txBody>
      </p:sp>
      <p:sp>
        <p:nvSpPr>
          <p:cNvPr id="28685" name="Text Box 9"/>
          <p:cNvSpPr txBox="1">
            <a:spLocks noChangeArrowheads="1"/>
          </p:cNvSpPr>
          <p:nvPr/>
        </p:nvSpPr>
        <p:spPr bwMode="auto">
          <a:xfrm>
            <a:off x="6400800" y="4508956"/>
            <a:ext cx="2743200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None/>
            </a:pPr>
            <a:r>
              <a:rPr lang="en-US" sz="800" b="1" i="1" dirty="0"/>
              <a:t>Ref.</a:t>
            </a:r>
            <a:r>
              <a:rPr lang="en-US" sz="800" i="1" dirty="0"/>
              <a:t>: </a:t>
            </a:r>
            <a:r>
              <a:rPr lang="en-US" sz="800" i="1" dirty="0" err="1" smtClean="0"/>
              <a:t>Mughabghab</a:t>
            </a:r>
            <a:r>
              <a:rPr lang="en-US" sz="800" i="1" dirty="0" smtClean="0"/>
              <a:t>, Atlas of Neutron Resonances, 2006</a:t>
            </a:r>
            <a:endParaRPr lang="en-US" sz="800" i="1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3429000" y="4800600"/>
            <a:ext cx="5715000" cy="1386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600"/>
              </a:spcBef>
              <a:buClr>
                <a:srgbClr val="004080"/>
              </a:buClr>
              <a:buSzPct val="65000"/>
              <a:buFont typeface="Wingdings" pitchFamily="2" charset="2"/>
              <a:buChar char="n"/>
            </a:pPr>
            <a:r>
              <a:rPr lang="en-US" sz="1500" dirty="0" smtClean="0"/>
              <a:t>Clustering of </a:t>
            </a:r>
            <a:r>
              <a:rPr lang="en-US" sz="1500" dirty="0" err="1" smtClean="0"/>
              <a:t>subthreshold</a:t>
            </a:r>
            <a:r>
              <a:rPr lang="en-US" sz="1500" dirty="0" smtClean="0"/>
              <a:t> fission strengths observed in </a:t>
            </a:r>
            <a:r>
              <a:rPr lang="en-US" sz="1500" baseline="30000" dirty="0" smtClean="0"/>
              <a:t>240</a:t>
            </a:r>
            <a:r>
              <a:rPr lang="en-US" sz="1500" dirty="0" smtClean="0"/>
              <a:t>Pu was explained in terms of the double-humped fission theory </a:t>
            </a:r>
          </a:p>
          <a:p>
            <a:pPr marL="342900" indent="-342900">
              <a:spcBef>
                <a:spcPts val="600"/>
              </a:spcBef>
              <a:buClr>
                <a:srgbClr val="004080"/>
              </a:buClr>
              <a:buSzPct val="65000"/>
              <a:buFont typeface="Wingdings" pitchFamily="2" charset="2"/>
              <a:buChar char="n"/>
            </a:pPr>
            <a:r>
              <a:rPr lang="en-US" sz="1500" dirty="0" smtClean="0"/>
              <a:t>Average level spacing of class-II states estimated of </a:t>
            </a:r>
            <a:br>
              <a:rPr lang="en-US" sz="1500" dirty="0" smtClean="0"/>
            </a:br>
            <a:r>
              <a:rPr lang="en-US" sz="1500" i="1" dirty="0" smtClean="0"/>
              <a:t>D</a:t>
            </a:r>
            <a:r>
              <a:rPr lang="en-US" sz="1500" i="1" baseline="-25000" dirty="0" smtClean="0"/>
              <a:t>II</a:t>
            </a:r>
            <a:r>
              <a:rPr lang="en-US" sz="1500" dirty="0" smtClean="0"/>
              <a:t> = 450±50 </a:t>
            </a:r>
            <a:r>
              <a:rPr lang="en-US" sz="1500" dirty="0" err="1" smtClean="0"/>
              <a:t>eV</a:t>
            </a:r>
            <a:r>
              <a:rPr lang="en-US" sz="1500" dirty="0" smtClean="0"/>
              <a:t>. Based on that and known </a:t>
            </a:r>
            <a:r>
              <a:rPr lang="en-US" sz="1500" i="1" dirty="0" smtClean="0"/>
              <a:t>D</a:t>
            </a:r>
            <a:r>
              <a:rPr lang="en-US" sz="1500" i="1" baseline="-25000" dirty="0" smtClean="0"/>
              <a:t>I</a:t>
            </a:r>
            <a:r>
              <a:rPr lang="en-US" sz="1500" dirty="0" smtClean="0"/>
              <a:t>, a value of </a:t>
            </a:r>
            <a:br>
              <a:rPr lang="en-US" sz="1500" dirty="0" smtClean="0"/>
            </a:br>
            <a:r>
              <a:rPr lang="en-US" sz="1500" i="1" dirty="0" smtClean="0"/>
              <a:t>E</a:t>
            </a:r>
            <a:r>
              <a:rPr lang="en-US" sz="1500" i="1" baseline="-25000" dirty="0" smtClean="0"/>
              <a:t>II</a:t>
            </a:r>
            <a:r>
              <a:rPr lang="en-US" sz="1500" dirty="0" smtClean="0"/>
              <a:t> = 1.52±.08 </a:t>
            </a:r>
            <a:r>
              <a:rPr lang="en-US" sz="1500" dirty="0" err="1" smtClean="0"/>
              <a:t>MeV</a:t>
            </a:r>
            <a:r>
              <a:rPr lang="en-US" sz="1500" dirty="0" smtClean="0"/>
              <a:t> was derived</a:t>
            </a:r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304800" y="3172968"/>
            <a:ext cx="3657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  <a:buClr>
                <a:srgbClr val="004080"/>
              </a:buClr>
              <a:buSzPct val="65000"/>
            </a:pPr>
            <a:r>
              <a:rPr lang="en-US" sz="1600" b="1" dirty="0" smtClean="0"/>
              <a:t>1936 </a:t>
            </a:r>
            <a:r>
              <a:rPr lang="en-US" sz="1600" b="1" dirty="0" err="1" smtClean="0"/>
              <a:t>eV</a:t>
            </a:r>
            <a:r>
              <a:rPr lang="en-US" sz="1600" b="1" dirty="0" smtClean="0"/>
              <a:t> cluster in </a:t>
            </a:r>
            <a:r>
              <a:rPr lang="en-US" sz="1600" b="1" dirty="0" err="1" smtClean="0"/>
              <a:t>subthreshold</a:t>
            </a:r>
            <a:r>
              <a:rPr lang="en-US" sz="1600" b="1" dirty="0" smtClean="0"/>
              <a:t> fission of </a:t>
            </a:r>
            <a:r>
              <a:rPr lang="en-US" sz="1600" b="1" baseline="30000" dirty="0" smtClean="0"/>
              <a:t>240</a:t>
            </a:r>
            <a:r>
              <a:rPr lang="en-US" sz="1600" b="1" dirty="0" smtClean="0"/>
              <a:t>Pu</a:t>
            </a:r>
            <a:endParaRPr lang="en-US" sz="1600" b="1" dirty="0"/>
          </a:p>
        </p:txBody>
      </p:sp>
      <p:pic>
        <p:nvPicPr>
          <p:cNvPr id="16" name="Picture 15" descr="1936 eV claster_fission widths-atlas_ed1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91400" y="1874520"/>
            <a:ext cx="1555474" cy="2514600"/>
          </a:xfrm>
          <a:prstGeom prst="rect">
            <a:avLst/>
          </a:prstGeom>
        </p:spPr>
      </p:pic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7315200" y="1295400"/>
            <a:ext cx="1828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  <a:buClr>
                <a:srgbClr val="004080"/>
              </a:buClr>
              <a:buSzPct val="65000"/>
            </a:pPr>
            <a:r>
              <a:rPr lang="en-US" sz="1600" b="1" dirty="0" smtClean="0"/>
              <a:t>Clustering of </a:t>
            </a:r>
            <a:br>
              <a:rPr lang="en-US" sz="1600" b="1" dirty="0" smtClean="0"/>
            </a:br>
            <a:r>
              <a:rPr lang="en-US" sz="1600" b="1" dirty="0" smtClean="0"/>
              <a:t>fission strengths</a:t>
            </a:r>
            <a:endParaRPr lang="en-US" sz="1600" b="1" dirty="0"/>
          </a:p>
        </p:txBody>
      </p:sp>
      <p:pic>
        <p:nvPicPr>
          <p:cNvPr id="20" name="Picture 19" descr="Double hamp FB - Copy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0600" y="1865376"/>
            <a:ext cx="2457289" cy="26334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B89BF38F-EC30-4087-BCE2-6BC80ED482DA}" type="slidenum">
              <a:rPr lang="en-US" smtClean="0"/>
              <a:pPr>
                <a:defRPr/>
              </a:pPr>
              <a:t>29</a:t>
            </a:fld>
            <a:endParaRPr lang="en-US" smtClean="0"/>
          </a:p>
        </p:txBody>
      </p:sp>
      <p:sp>
        <p:nvSpPr>
          <p:cNvPr id="28675" name="Slide Number Placeholder 3"/>
          <p:cNvSpPr txBox="1">
            <a:spLocks noGrp="1"/>
          </p:cNvSpPr>
          <p:nvPr/>
        </p:nvSpPr>
        <p:spPr bwMode="auto">
          <a:xfrm>
            <a:off x="6781800" y="6218238"/>
            <a:ext cx="19939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en-US" sz="800" i="1"/>
              <a:t>Slide </a:t>
            </a:r>
            <a:fld id="{FAC5BC49-80A8-4673-B388-DA20AB9A06DA}" type="slidenum">
              <a:rPr lang="en-US" sz="800" i="1"/>
              <a:pPr algn="r" eaLnBrk="0" hangingPunct="0"/>
              <a:t>29</a:t>
            </a:fld>
            <a:endParaRPr lang="en-US" sz="800" i="1"/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Search for γ-transitions to class-II states</a:t>
            </a:r>
          </a:p>
        </p:txBody>
      </p:sp>
      <p:sp>
        <p:nvSpPr>
          <p:cNvPr id="28677" name="Text Box 3"/>
          <p:cNvSpPr txBox="1">
            <a:spLocks noChangeArrowheads="1"/>
          </p:cNvSpPr>
          <p:nvPr/>
        </p:nvSpPr>
        <p:spPr bwMode="auto">
          <a:xfrm>
            <a:off x="5394325" y="2587625"/>
            <a:ext cx="184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en-US" sz="28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8678" name="Text Box 4"/>
          <p:cNvSpPr txBox="1">
            <a:spLocks noChangeArrowheads="1"/>
          </p:cNvSpPr>
          <p:nvPr/>
        </p:nvSpPr>
        <p:spPr bwMode="auto">
          <a:xfrm>
            <a:off x="1279525" y="5178425"/>
            <a:ext cx="184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en-US" sz="28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8679" name="Text Box 5"/>
          <p:cNvSpPr txBox="1">
            <a:spLocks noChangeArrowheads="1"/>
          </p:cNvSpPr>
          <p:nvPr/>
        </p:nvSpPr>
        <p:spPr bwMode="auto">
          <a:xfrm>
            <a:off x="5470525" y="5330825"/>
            <a:ext cx="184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en-US" sz="28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5562600" y="6172200"/>
            <a:ext cx="2819400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/>
          <a:lstStyle/>
          <a:p>
            <a:pPr marL="342900" indent="-342900">
              <a:buClr>
                <a:srgbClr val="004080"/>
              </a:buClr>
              <a:buSzPct val="65000"/>
              <a:buFont typeface="Wingdings" pitchFamily="2" charset="2"/>
              <a:buNone/>
            </a:pPr>
            <a:r>
              <a:rPr lang="en-US" sz="800" b="1" i="1"/>
              <a:t>Ref.</a:t>
            </a:r>
            <a:r>
              <a:rPr lang="en-US" sz="800" i="1"/>
              <a:t>: O.Shcherbakov et al., ASAP Proc. (2002) 123</a:t>
            </a:r>
          </a:p>
        </p:txBody>
      </p:sp>
      <p:pic>
        <p:nvPicPr>
          <p:cNvPr id="28681" name="Picture 12" descr="ASAP(2002)123-130_by NS scanner_Page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3581400"/>
            <a:ext cx="2790825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2" name="Rectangle 14"/>
          <p:cNvSpPr>
            <a:spLocks noChangeArrowheads="1"/>
          </p:cNvSpPr>
          <p:nvPr/>
        </p:nvSpPr>
        <p:spPr bwMode="auto">
          <a:xfrm>
            <a:off x="4724400" y="1295400"/>
            <a:ext cx="4343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50000"/>
              </a:spcBef>
              <a:buClr>
                <a:srgbClr val="004080"/>
              </a:buClr>
              <a:buSzPct val="65000"/>
              <a:buFont typeface="Wingdings" pitchFamily="2" charset="2"/>
              <a:buChar char="n"/>
            </a:pPr>
            <a:r>
              <a:rPr lang="en-US" sz="1500" dirty="0" smtClean="0"/>
              <a:t>Differences in </a:t>
            </a:r>
            <a:r>
              <a:rPr lang="en-US" sz="1500" dirty="0"/>
              <a:t>pulse-height </a:t>
            </a:r>
            <a:r>
              <a:rPr lang="el-GR" sz="1500" dirty="0"/>
              <a:t>γ</a:t>
            </a:r>
            <a:r>
              <a:rPr lang="en-US" sz="1500" dirty="0"/>
              <a:t>-ray spectra for weak (</a:t>
            </a:r>
            <a:r>
              <a:rPr lang="el-GR" sz="1500" dirty="0"/>
              <a:t>Γ</a:t>
            </a:r>
            <a:r>
              <a:rPr lang="en-US" sz="1500" baseline="-25000" dirty="0"/>
              <a:t>f</a:t>
            </a:r>
            <a:r>
              <a:rPr lang="en-US" sz="1500" dirty="0"/>
              <a:t> &lt; 10 </a:t>
            </a:r>
            <a:r>
              <a:rPr lang="en-US" sz="1500" dirty="0" err="1"/>
              <a:t>meV</a:t>
            </a:r>
            <a:r>
              <a:rPr lang="en-US" sz="1500" dirty="0"/>
              <a:t>) and strong (</a:t>
            </a:r>
            <a:r>
              <a:rPr lang="el-GR" sz="1500" dirty="0"/>
              <a:t>Γ</a:t>
            </a:r>
            <a:r>
              <a:rPr lang="en-US" sz="1500" baseline="-25000" dirty="0"/>
              <a:t>f</a:t>
            </a:r>
            <a:r>
              <a:rPr lang="en-US" sz="1500" dirty="0"/>
              <a:t> &gt; 10 </a:t>
            </a:r>
            <a:r>
              <a:rPr lang="en-US" sz="1500" dirty="0" err="1"/>
              <a:t>meV</a:t>
            </a:r>
            <a:r>
              <a:rPr lang="en-US" sz="1500" dirty="0"/>
              <a:t>) fission 1</a:t>
            </a:r>
            <a:r>
              <a:rPr lang="en-US" sz="1500" baseline="30000" dirty="0"/>
              <a:t>+</a:t>
            </a:r>
            <a:r>
              <a:rPr lang="en-US" sz="1500" dirty="0"/>
              <a:t>‑resonances of </a:t>
            </a:r>
            <a:r>
              <a:rPr lang="en-US" sz="1500" baseline="30000" dirty="0"/>
              <a:t>239</a:t>
            </a:r>
            <a:r>
              <a:rPr lang="en-US" sz="1500" dirty="0"/>
              <a:t>Pu in epithermal neutron energies</a:t>
            </a:r>
          </a:p>
          <a:p>
            <a:pPr marL="342900" indent="-342900">
              <a:spcBef>
                <a:spcPct val="25000"/>
              </a:spcBef>
              <a:buClr>
                <a:srgbClr val="004080"/>
              </a:buClr>
              <a:buSzPct val="65000"/>
              <a:buFont typeface="Wingdings" pitchFamily="2" charset="2"/>
              <a:buChar char="n"/>
            </a:pPr>
            <a:r>
              <a:rPr lang="en-US" sz="1500" dirty="0"/>
              <a:t>Few possible structures could be interpreted as a </a:t>
            </a:r>
            <a:r>
              <a:rPr lang="el-GR" sz="1500" dirty="0"/>
              <a:t>γ</a:t>
            </a:r>
            <a:r>
              <a:rPr lang="en-US" sz="1500" dirty="0"/>
              <a:t>-transitions between class-II states</a:t>
            </a:r>
          </a:p>
          <a:p>
            <a:pPr marL="342900" indent="-342900">
              <a:spcBef>
                <a:spcPct val="25000"/>
              </a:spcBef>
              <a:buClr>
                <a:srgbClr val="004080"/>
              </a:buClr>
              <a:buSzPct val="65000"/>
              <a:buFont typeface="Wingdings" pitchFamily="2" charset="2"/>
              <a:buChar char="n"/>
            </a:pPr>
            <a:r>
              <a:rPr lang="en-US" sz="1500" dirty="0"/>
              <a:t>Confident </a:t>
            </a:r>
            <a:r>
              <a:rPr lang="en-US" sz="1500" dirty="0" smtClean="0"/>
              <a:t>discovery </a:t>
            </a:r>
            <a:r>
              <a:rPr lang="en-US" sz="1500" dirty="0"/>
              <a:t>of class-II </a:t>
            </a:r>
            <a:r>
              <a:rPr lang="el-GR" sz="1500" dirty="0"/>
              <a:t>γ</a:t>
            </a:r>
            <a:r>
              <a:rPr lang="en-US" sz="1500" dirty="0"/>
              <a:t>-transitions will </a:t>
            </a:r>
            <a:r>
              <a:rPr lang="en-US" sz="1500" dirty="0" smtClean="0"/>
              <a:t>give </a:t>
            </a:r>
            <a:r>
              <a:rPr lang="en-US" sz="1500" dirty="0"/>
              <a:t>unique information about the structure of the fission barrier</a:t>
            </a:r>
          </a:p>
        </p:txBody>
      </p:sp>
      <p:pic>
        <p:nvPicPr>
          <p:cNvPr id="28683" name="Picture 8" descr="Troch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362200"/>
            <a:ext cx="4322763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4" name="Rectangle 14"/>
          <p:cNvSpPr>
            <a:spLocks noChangeArrowheads="1"/>
          </p:cNvSpPr>
          <p:nvPr/>
        </p:nvSpPr>
        <p:spPr bwMode="auto">
          <a:xfrm>
            <a:off x="609600" y="1524000"/>
            <a:ext cx="396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  <a:buClr>
                <a:srgbClr val="004080"/>
              </a:buClr>
              <a:buSzPct val="65000"/>
            </a:pPr>
            <a:r>
              <a:rPr lang="en-US" b="1" dirty="0"/>
              <a:t>Descriptive schematic of the </a:t>
            </a:r>
            <a:br>
              <a:rPr lang="en-US" b="1" dirty="0"/>
            </a:br>
            <a:r>
              <a:rPr lang="en-US" b="1" dirty="0"/>
              <a:t>(</a:t>
            </a:r>
            <a:r>
              <a:rPr lang="en-US" b="1" i="1" dirty="0"/>
              <a:t>n, </a:t>
            </a:r>
            <a:r>
              <a:rPr lang="en-US" b="1" i="1" dirty="0" err="1"/>
              <a:t>γf</a:t>
            </a:r>
            <a:r>
              <a:rPr lang="en-US" b="1" dirty="0"/>
              <a:t>) reaction mechanism</a:t>
            </a:r>
          </a:p>
        </p:txBody>
      </p:sp>
      <p:sp>
        <p:nvSpPr>
          <p:cNvPr id="28685" name="Text Box 9"/>
          <p:cNvSpPr txBox="1">
            <a:spLocks noChangeArrowheads="1"/>
          </p:cNvSpPr>
          <p:nvPr/>
        </p:nvSpPr>
        <p:spPr bwMode="auto">
          <a:xfrm>
            <a:off x="914400" y="5410200"/>
            <a:ext cx="3200400" cy="215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None/>
            </a:pPr>
            <a:r>
              <a:rPr lang="en-US" sz="800" b="1" i="1"/>
              <a:t>Ref.</a:t>
            </a:r>
            <a:r>
              <a:rPr lang="en-US" sz="800" i="1"/>
              <a:t>: J.Trochon, Physics &amp; Chemistry of Fission, 1979, Vol. I, p.87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1F885553-209D-4C6E-855A-08CAC0F7954C}" type="slidenum">
              <a:rPr lang="en-US" smtClean="0"/>
              <a:pPr>
                <a:defRPr/>
              </a:pPr>
              <a:t>3</a:t>
            </a:fld>
            <a:endParaRPr lang="en-US" smtClean="0"/>
          </a:p>
        </p:txBody>
      </p:sp>
      <p:sp>
        <p:nvSpPr>
          <p:cNvPr id="8195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Why neutrons (cntd)?</a:t>
            </a:r>
          </a:p>
        </p:txBody>
      </p:sp>
      <p:sp>
        <p:nvSpPr>
          <p:cNvPr id="8196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343900" cy="18288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Defense physics needs</a:t>
            </a:r>
          </a:p>
          <a:p>
            <a:pPr eaLnBrk="1" hangingPunct="1"/>
            <a:r>
              <a:rPr lang="en-US" sz="2400" dirty="0" smtClean="0"/>
              <a:t>Accelerator-based conversion of weapon’s grade plutonium</a:t>
            </a:r>
          </a:p>
          <a:p>
            <a:pPr eaLnBrk="1" hangingPunct="1"/>
            <a:r>
              <a:rPr lang="en-US" sz="2400" dirty="0" smtClean="0"/>
              <a:t>Transmutation of nuclear waste, especially actinides</a:t>
            </a:r>
          </a:p>
        </p:txBody>
      </p:sp>
      <p:sp>
        <p:nvSpPr>
          <p:cNvPr id="5" name="Rectangle 1027"/>
          <p:cNvSpPr txBox="1">
            <a:spLocks noChangeArrowheads="1"/>
          </p:cNvSpPr>
          <p:nvPr/>
        </p:nvSpPr>
        <p:spPr bwMode="auto">
          <a:xfrm>
            <a:off x="533400" y="4419600"/>
            <a:ext cx="83439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50000"/>
              </a:spcBef>
              <a:buClr>
                <a:srgbClr val="004080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400" b="1" kern="0" dirty="0">
                <a:latin typeface="+mn-lt"/>
                <a:cs typeface="+mn-cs"/>
              </a:rPr>
              <a:t>Basic understanding of fission </a:t>
            </a:r>
            <a:r>
              <a:rPr lang="en-US" sz="2400" b="1" kern="0" dirty="0" smtClean="0">
                <a:latin typeface="+mn-lt"/>
                <a:cs typeface="+mn-cs"/>
              </a:rPr>
              <a:t>process, </a:t>
            </a:r>
            <a:r>
              <a:rPr lang="en-US" sz="2400" b="1" kern="0" dirty="0" smtClean="0"/>
              <a:t>fundamental physics, etc. </a:t>
            </a:r>
            <a:endParaRPr lang="en-US" sz="2400" b="1" kern="0" dirty="0">
              <a:latin typeface="+mn-lt"/>
              <a:cs typeface="+mn-cs"/>
            </a:endParaRPr>
          </a:p>
        </p:txBody>
      </p:sp>
      <p:sp>
        <p:nvSpPr>
          <p:cNvPr id="8198" name="Rectangle 5"/>
          <p:cNvSpPr>
            <a:spLocks noChangeArrowheads="1"/>
          </p:cNvSpPr>
          <p:nvPr/>
        </p:nvSpPr>
        <p:spPr bwMode="auto">
          <a:xfrm>
            <a:off x="1371600" y="3505200"/>
            <a:ext cx="75057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50000"/>
              </a:spcBef>
              <a:buClr>
                <a:srgbClr val="004080"/>
              </a:buClr>
              <a:buSzPct val="65000"/>
              <a:buFont typeface="Arial" charset="0"/>
              <a:buChar char="-"/>
            </a:pPr>
            <a:r>
              <a:rPr lang="en-US" b="1" dirty="0"/>
              <a:t>Yucca Mountain nuclear waste repository doesn’t accept new waste effective </a:t>
            </a:r>
            <a:r>
              <a:rPr lang="en-US" b="1" dirty="0" smtClean="0"/>
              <a:t>in </a:t>
            </a:r>
            <a:r>
              <a:rPr lang="en-US" b="1" dirty="0"/>
              <a:t>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Content Placeholder 7" descr="U235(p,f).wm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8360" t="5505" r="7660" b="4587"/>
          <a:stretch>
            <a:fillRect/>
          </a:stretch>
        </p:blipFill>
        <p:spPr>
          <a:xfrm>
            <a:off x="381000" y="1441450"/>
            <a:ext cx="5232400" cy="4273550"/>
          </a:xfrm>
        </p:spPr>
      </p:pic>
      <p:sp>
        <p:nvSpPr>
          <p:cNvPr id="102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E778C6C3-8D2E-4D16-97CA-62519DAB08DF}" type="slidenum">
              <a:rPr lang="en-US" smtClean="0"/>
              <a:pPr>
                <a:defRPr/>
              </a:pPr>
              <a:t>30</a:t>
            </a:fld>
            <a:endParaRPr lang="en-US" dirty="0" smtClean="0"/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Proton-induced fission of </a:t>
            </a:r>
            <a:r>
              <a:rPr lang="en-US" baseline="30000" dirty="0" smtClean="0"/>
              <a:t>235</a:t>
            </a:r>
            <a:r>
              <a:rPr lang="en-US" dirty="0" smtClean="0"/>
              <a:t>U</a:t>
            </a:r>
          </a:p>
        </p:txBody>
      </p:sp>
      <p:sp>
        <p:nvSpPr>
          <p:cNvPr id="29701" name="Rectangle 14"/>
          <p:cNvSpPr>
            <a:spLocks noChangeArrowheads="1"/>
          </p:cNvSpPr>
          <p:nvPr/>
        </p:nvSpPr>
        <p:spPr bwMode="auto">
          <a:xfrm>
            <a:off x="5562600" y="1295400"/>
            <a:ext cx="3581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800"/>
              </a:spcBef>
              <a:buClr>
                <a:srgbClr val="004080"/>
              </a:buClr>
              <a:buSzPct val="65000"/>
              <a:buFont typeface="Wingdings" pitchFamily="2" charset="2"/>
              <a:buChar char="n"/>
            </a:pPr>
            <a:r>
              <a:rPr lang="en-US" sz="1600" b="1" dirty="0" smtClean="0"/>
              <a:t>This </a:t>
            </a:r>
            <a:r>
              <a:rPr lang="en-US" sz="1600" b="1" dirty="0"/>
              <a:t>energy range is important for future ADC systems, </a:t>
            </a:r>
            <a:r>
              <a:rPr lang="en-US" sz="1600" b="1" dirty="0" smtClean="0"/>
              <a:t>e.g., </a:t>
            </a:r>
            <a:r>
              <a:rPr lang="en-US" sz="1600" b="1" dirty="0"/>
              <a:t>for transmutation of nuclear waste</a:t>
            </a:r>
          </a:p>
          <a:p>
            <a:pPr marL="342900" indent="-342900">
              <a:spcBef>
                <a:spcPts val="800"/>
              </a:spcBef>
              <a:buClr>
                <a:srgbClr val="004080"/>
              </a:buClr>
              <a:buSzPct val="65000"/>
              <a:buFont typeface="Wingdings" pitchFamily="2" charset="2"/>
              <a:buChar char="n"/>
            </a:pPr>
            <a:r>
              <a:rPr lang="en-US" sz="1600" b="1" dirty="0"/>
              <a:t>Existing data are very scarce and are in </a:t>
            </a:r>
            <a:r>
              <a:rPr lang="en-US" sz="1600" b="1" dirty="0" smtClean="0"/>
              <a:t>contradictory</a:t>
            </a:r>
            <a:endParaRPr lang="en-US" sz="1600" b="1" dirty="0"/>
          </a:p>
          <a:p>
            <a:pPr marL="342900" indent="-342900">
              <a:spcBef>
                <a:spcPts val="800"/>
              </a:spcBef>
              <a:buClr>
                <a:srgbClr val="004080"/>
              </a:buClr>
              <a:buSzPct val="65000"/>
              <a:buFont typeface="Wingdings" pitchFamily="2" charset="2"/>
              <a:buChar char="n"/>
            </a:pPr>
            <a:r>
              <a:rPr lang="en-US" sz="1600" b="1" dirty="0"/>
              <a:t>The ALICE code calculation for the JENDL-HE data file shows a peak near 300 </a:t>
            </a:r>
            <a:r>
              <a:rPr lang="en-US" sz="1600" b="1" dirty="0" err="1"/>
              <a:t>MeV</a:t>
            </a:r>
            <a:r>
              <a:rPr lang="en-US" sz="1600" b="1" dirty="0"/>
              <a:t>, which comes from a broad reaction cross section shape from the optical model [</a:t>
            </a:r>
            <a:r>
              <a:rPr lang="en-US" sz="1200" i="1" dirty="0"/>
              <a:t>Private communication from </a:t>
            </a:r>
            <a:r>
              <a:rPr lang="en-US" sz="1200" i="1" dirty="0" err="1"/>
              <a:t>T.Kawano</a:t>
            </a:r>
            <a:r>
              <a:rPr lang="en-US" sz="1200" i="1" dirty="0"/>
              <a:t>, 2009</a:t>
            </a:r>
            <a:r>
              <a:rPr lang="en-US" sz="1600" b="1" dirty="0"/>
              <a:t>]. New experimental data are needed to confirm that result</a:t>
            </a:r>
          </a:p>
          <a:p>
            <a:pPr marL="342900" indent="-342900">
              <a:spcBef>
                <a:spcPts val="800"/>
              </a:spcBef>
              <a:buClr>
                <a:srgbClr val="004080"/>
              </a:buClr>
              <a:buSzPct val="65000"/>
              <a:buFont typeface="Wingdings" pitchFamily="2" charset="2"/>
              <a:buChar char="n"/>
            </a:pPr>
            <a:r>
              <a:rPr lang="en-US" sz="1600" b="1" dirty="0" smtClean="0"/>
              <a:t>Relevant </a:t>
            </a:r>
            <a:r>
              <a:rPr lang="en-US" sz="1600" b="1" dirty="0"/>
              <a:t>proton energy range should be available for the </a:t>
            </a:r>
            <a:r>
              <a:rPr lang="en-US" sz="1600" b="1" dirty="0" err="1" smtClean="0"/>
              <a:t>JLab</a:t>
            </a:r>
            <a:r>
              <a:rPr lang="en-US" sz="1600" b="1" dirty="0" smtClean="0"/>
              <a:t> </a:t>
            </a:r>
            <a:r>
              <a:rPr lang="en-US" sz="1600" b="1" dirty="0"/>
              <a:t>EIC booster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C45C622B-D9EE-4060-91C6-999A3AD7C172}" type="slidenum">
              <a:rPr lang="en-US" smtClean="0"/>
              <a:pPr>
                <a:defRPr/>
              </a:pPr>
              <a:t>31</a:t>
            </a:fld>
            <a:endParaRPr lang="en-US" dirty="0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Single-event effects (SEEs) in electronics investigations 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33400" y="1295400"/>
            <a:ext cx="8458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50000"/>
              </a:spcBef>
              <a:buClr>
                <a:srgbClr val="004080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400" b="1" kern="0" dirty="0">
                <a:latin typeface="+mn-lt"/>
                <a:cs typeface="+mn-cs"/>
              </a:rPr>
              <a:t>Increasing </a:t>
            </a:r>
            <a:r>
              <a:rPr lang="en-US" sz="2400" b="1" kern="0" dirty="0" smtClean="0">
                <a:latin typeface="+mn-lt"/>
                <a:cs typeface="+mn-cs"/>
              </a:rPr>
              <a:t>complexity </a:t>
            </a:r>
            <a:r>
              <a:rPr lang="en-US" sz="2400" b="1" kern="0" dirty="0">
                <a:latin typeface="+mn-lt"/>
                <a:cs typeface="+mn-cs"/>
              </a:rPr>
              <a:t>and density of an electronic chips </a:t>
            </a:r>
            <a:r>
              <a:rPr lang="en-US" sz="2400" b="1" kern="0" dirty="0" smtClean="0">
                <a:latin typeface="+mn-lt"/>
                <a:cs typeface="+mn-cs"/>
              </a:rPr>
              <a:t>increases </a:t>
            </a:r>
            <a:r>
              <a:rPr lang="en-US" sz="2400" b="1" kern="0" dirty="0">
                <a:latin typeface="+mn-lt"/>
                <a:cs typeface="+mn-cs"/>
              </a:rPr>
              <a:t>their susceptibility to cosmic radiation. Most SEEs in avionic electronics at aircraft cruising altitudes are caused by neutrons</a:t>
            </a:r>
          </a:p>
          <a:p>
            <a:pPr marL="342900" indent="-342900">
              <a:spcBef>
                <a:spcPct val="50000"/>
              </a:spcBef>
              <a:buClr>
                <a:srgbClr val="004080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400" b="1" kern="0" dirty="0" smtClean="0">
                <a:latin typeface="+mn-lt"/>
                <a:cs typeface="+mn-cs"/>
              </a:rPr>
              <a:t>Electronics </a:t>
            </a:r>
            <a:r>
              <a:rPr lang="en-US" sz="2400" b="1" kern="0" dirty="0">
                <a:latin typeface="+mn-lt"/>
                <a:cs typeface="+mn-cs"/>
              </a:rPr>
              <a:t>industry is very </a:t>
            </a:r>
            <a:r>
              <a:rPr lang="en-US" sz="2400" b="1" kern="0" dirty="0" smtClean="0">
                <a:latin typeface="+mn-lt"/>
                <a:cs typeface="+mn-cs"/>
              </a:rPr>
              <a:t>interested in checking </a:t>
            </a:r>
            <a:r>
              <a:rPr lang="en-US" sz="2400" b="1" kern="0" dirty="0">
                <a:latin typeface="+mn-lt"/>
                <a:cs typeface="+mn-cs"/>
              </a:rPr>
              <a:t>the stability of their electronics against neutron irradiation</a:t>
            </a:r>
          </a:p>
          <a:p>
            <a:pPr marL="342900" indent="-342900">
              <a:spcBef>
                <a:spcPct val="50000"/>
              </a:spcBef>
              <a:buClr>
                <a:srgbClr val="004080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400" b="1" kern="0" dirty="0" err="1">
                <a:latin typeface="+mn-lt"/>
                <a:cs typeface="+mn-cs"/>
              </a:rPr>
              <a:t>Spallation</a:t>
            </a:r>
            <a:r>
              <a:rPr lang="en-US" sz="2400" b="1" kern="0" dirty="0">
                <a:latin typeface="+mn-lt"/>
                <a:cs typeface="+mn-cs"/>
              </a:rPr>
              <a:t> neutron sources can imitate cosmic neutron flux but with </a:t>
            </a:r>
            <a:r>
              <a:rPr lang="en-US" sz="2400" b="1" kern="0" dirty="0" smtClean="0">
                <a:latin typeface="+mn-lt"/>
                <a:cs typeface="+mn-cs"/>
              </a:rPr>
              <a:t>intensities </a:t>
            </a:r>
            <a:r>
              <a:rPr lang="en-US" sz="2400" b="1" kern="0" dirty="0">
                <a:latin typeface="+mn-lt"/>
                <a:cs typeface="+mn-cs"/>
              </a:rPr>
              <a:t>millions </a:t>
            </a:r>
            <a:r>
              <a:rPr lang="en-US" sz="2400" b="1" kern="0" dirty="0" smtClean="0">
                <a:latin typeface="+mn-lt"/>
                <a:cs typeface="+mn-cs"/>
              </a:rPr>
              <a:t>of times </a:t>
            </a:r>
            <a:r>
              <a:rPr lang="en-US" sz="2400" b="1" kern="0" dirty="0">
                <a:latin typeface="+mn-lt"/>
                <a:cs typeface="+mn-cs"/>
              </a:rPr>
              <a:t>higher</a:t>
            </a:r>
          </a:p>
          <a:p>
            <a:pPr marL="342900" indent="-342900">
              <a:spcBef>
                <a:spcPct val="50000"/>
              </a:spcBef>
              <a:buClr>
                <a:srgbClr val="004080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400" b="1" kern="0" dirty="0">
                <a:latin typeface="+mn-lt"/>
                <a:cs typeface="+mn-cs"/>
              </a:rPr>
              <a:t>Many facilities all around the world built irradiation facilities, which are </a:t>
            </a:r>
            <a:r>
              <a:rPr lang="en-US" sz="2400" b="1" kern="0" dirty="0" smtClean="0">
                <a:latin typeface="+mn-lt"/>
                <a:cs typeface="+mn-cs"/>
              </a:rPr>
              <a:t>in high demand</a:t>
            </a:r>
            <a:endParaRPr lang="en-US" sz="2400" b="1" kern="0" dirty="0"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NEIS spectrum_ed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00800" y="4267200"/>
            <a:ext cx="2585923" cy="1847088"/>
          </a:xfrm>
          <a:prstGeom prst="rect">
            <a:avLst/>
          </a:prstGeom>
        </p:spPr>
      </p:pic>
      <p:sp>
        <p:nvSpPr>
          <p:cNvPr id="102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8B699F2B-901F-46DF-9821-D4379DEEF682}" type="slidenum">
              <a:rPr lang="en-US" smtClean="0"/>
              <a:pPr>
                <a:defRPr/>
              </a:pPr>
              <a:t>32</a:t>
            </a:fld>
            <a:endParaRPr lang="en-US" dirty="0" smtClean="0"/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Active facilities in SEEs studies </a:t>
            </a:r>
          </a:p>
        </p:txBody>
      </p:sp>
      <p:pic>
        <p:nvPicPr>
          <p:cNvPr id="3077" name="Content Placeholder 6" descr="Fig.10.bmp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324600" y="1752600"/>
            <a:ext cx="2673350" cy="1905000"/>
          </a:xfrm>
        </p:spPr>
      </p:pic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6553200" y="1295400"/>
            <a:ext cx="2362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ts val="800"/>
              </a:spcBef>
              <a:buClr>
                <a:srgbClr val="004080"/>
              </a:buClr>
              <a:buSzPct val="65000"/>
              <a:defRPr/>
            </a:pPr>
            <a:r>
              <a:rPr lang="en-US" sz="1200" b="1" dirty="0"/>
              <a:t>Neutron flux of the ICE House </a:t>
            </a:r>
            <a:br>
              <a:rPr lang="en-US" sz="1200" b="1" dirty="0"/>
            </a:br>
            <a:r>
              <a:rPr lang="en-US" sz="1200" b="1" dirty="0"/>
              <a:t>irradiation facility at LANL</a:t>
            </a: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6553200" y="3886200"/>
            <a:ext cx="2362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ts val="800"/>
              </a:spcBef>
              <a:buClr>
                <a:srgbClr val="004080"/>
              </a:buClr>
              <a:buSzPct val="65000"/>
              <a:defRPr/>
            </a:pPr>
            <a:r>
              <a:rPr lang="en-US" sz="1200" b="1" dirty="0"/>
              <a:t>Neutron flux of the irradiation facility at GNEIS</a:t>
            </a:r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/>
        </p:nvGraphicFramePr>
        <p:xfrm>
          <a:off x="373063" y="1143000"/>
          <a:ext cx="5915025" cy="3914775"/>
        </p:xfrm>
        <a:graphic>
          <a:graphicData uri="http://schemas.openxmlformats.org/presentationml/2006/ole">
            <p:oleObj spid="_x0000_s3074" name="Document" r:id="rId5" imgW="8397863" imgH="4346067" progId="">
              <p:embed/>
            </p:oleObj>
          </a:graphicData>
        </a:graphic>
      </p:graphicFrame>
      <p:sp>
        <p:nvSpPr>
          <p:cNvPr id="18" name="Rectangle 1027"/>
          <p:cNvSpPr txBox="1">
            <a:spLocks noChangeArrowheads="1"/>
          </p:cNvSpPr>
          <p:nvPr/>
        </p:nvSpPr>
        <p:spPr bwMode="auto">
          <a:xfrm>
            <a:off x="381000" y="5029200"/>
            <a:ext cx="5943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50000"/>
              </a:spcBef>
              <a:buClr>
                <a:srgbClr val="004080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1800" b="1" kern="0" dirty="0">
                <a:latin typeface="+mn-lt"/>
                <a:cs typeface="+mn-cs"/>
              </a:rPr>
              <a:t>With the EIC booster proton energy of 3,000 </a:t>
            </a:r>
            <a:r>
              <a:rPr lang="en-US" sz="1800" b="1" kern="0" dirty="0" err="1" smtClean="0">
                <a:latin typeface="+mn-lt"/>
                <a:cs typeface="+mn-cs"/>
              </a:rPr>
              <a:t>MeV</a:t>
            </a:r>
            <a:r>
              <a:rPr lang="en-US" sz="1800" b="1" kern="0" dirty="0" smtClean="0">
                <a:latin typeface="+mn-lt"/>
                <a:cs typeface="+mn-cs"/>
              </a:rPr>
              <a:t> </a:t>
            </a:r>
            <a:r>
              <a:rPr lang="en-US" sz="1800" b="1" kern="0" dirty="0">
                <a:latin typeface="+mn-lt"/>
                <a:cs typeface="+mn-cs"/>
              </a:rPr>
              <a:t>it </a:t>
            </a:r>
            <a:r>
              <a:rPr lang="en-US" sz="1800" b="1" kern="0" dirty="0" smtClean="0">
                <a:latin typeface="+mn-lt"/>
                <a:cs typeface="+mn-cs"/>
              </a:rPr>
              <a:t>may be possible </a:t>
            </a:r>
            <a:r>
              <a:rPr lang="en-US" sz="1800" b="1" kern="0" dirty="0">
                <a:latin typeface="+mn-lt"/>
                <a:cs typeface="+mn-cs"/>
              </a:rPr>
              <a:t>to obtain better imitation of cosmic-ray neutron spectrum </a:t>
            </a:r>
            <a:r>
              <a:rPr lang="en-US" sz="1800" b="1" kern="0" dirty="0" smtClean="0">
                <a:latin typeface="+mn-lt"/>
                <a:cs typeface="+mn-cs"/>
              </a:rPr>
              <a:t>to </a:t>
            </a:r>
            <a:r>
              <a:rPr lang="en-US" sz="1800" b="1" kern="0" dirty="0">
                <a:latin typeface="+mn-lt"/>
                <a:cs typeface="+mn-cs"/>
              </a:rPr>
              <a:t>higher energies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0302D00-8075-41B0-9269-4490B789449F}" type="slidenum">
              <a:rPr lang="en-US" smtClean="0"/>
              <a:pPr>
                <a:defRPr/>
              </a:pPr>
              <a:t>33</a:t>
            </a:fld>
            <a:endParaRPr lang="en-US" smtClean="0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Summary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343900" cy="41910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In many years of fission research, a large volume of experimental data was accumulated</a:t>
            </a:r>
          </a:p>
          <a:p>
            <a:pPr eaLnBrk="1" hangingPunct="1"/>
            <a:r>
              <a:rPr lang="en-US" sz="2400" dirty="0" smtClean="0"/>
              <a:t>There is still a significant lack of fission data for fast neutrons. Improving the quality of existing data will make a crucial impact on important applications and nuclear theory</a:t>
            </a:r>
          </a:p>
          <a:p>
            <a:pPr eaLnBrk="1" hangingPunct="1"/>
            <a:r>
              <a:rPr lang="en-US" sz="2400" dirty="0" smtClean="0"/>
              <a:t>The proposed EIC complex at </a:t>
            </a:r>
            <a:r>
              <a:rPr lang="en-US" sz="2400" dirty="0" err="1" smtClean="0"/>
              <a:t>JLab</a:t>
            </a:r>
            <a:r>
              <a:rPr lang="en-US" sz="2400" dirty="0" smtClean="0"/>
              <a:t> promises to be a facility for acquiring high-quality experimental fission data and to carry out applied research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16D420FE-DF18-4952-AC9A-85674CD9F65F}" type="slidenum">
              <a:rPr lang="en-US" smtClean="0"/>
              <a:pPr>
                <a:defRPr/>
              </a:pPr>
              <a:t>4</a:t>
            </a:fld>
            <a:endParaRPr lang="en-US" smtClean="0"/>
          </a:p>
        </p:txBody>
      </p:sp>
      <p:sp>
        <p:nvSpPr>
          <p:cNvPr id="102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Why a pulsed neutron source?</a:t>
            </a:r>
          </a:p>
        </p:txBody>
      </p:sp>
      <p:sp>
        <p:nvSpPr>
          <p:cNvPr id="102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343900" cy="9144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The most accurate and effective method to measure neutron energy is the time-of-flight method</a:t>
            </a:r>
          </a:p>
        </p:txBody>
      </p:sp>
      <p:sp>
        <p:nvSpPr>
          <p:cNvPr id="1030" name="Text Box 3"/>
          <p:cNvSpPr txBox="1">
            <a:spLocks noChangeArrowheads="1"/>
          </p:cNvSpPr>
          <p:nvPr/>
        </p:nvSpPr>
        <p:spPr bwMode="auto">
          <a:xfrm>
            <a:off x="1676400" y="6172200"/>
            <a:ext cx="2133600" cy="215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Clr>
                <a:srgbClr val="004080"/>
              </a:buClr>
              <a:buSzPct val="65000"/>
              <a:buFont typeface="Wingdings" pitchFamily="2" charset="2"/>
              <a:buNone/>
            </a:pPr>
            <a:r>
              <a:rPr lang="en-US" sz="800" i="1"/>
              <a:t>Cartoon idea is from the KENS web-page</a:t>
            </a:r>
          </a:p>
        </p:txBody>
      </p:sp>
      <p:pic>
        <p:nvPicPr>
          <p:cNvPr id="1031" name="Picture 9" descr="New Picture (1)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2457450"/>
            <a:ext cx="152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10" descr="New Picture (2).bmp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3067050"/>
            <a:ext cx="19050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11" descr="New Picture.bmp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72400" y="3295650"/>
            <a:ext cx="11811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5" descr="Graph1.wmf"/>
          <p:cNvPicPr>
            <a:picLocks noChangeAspect="1"/>
          </p:cNvPicPr>
          <p:nvPr/>
        </p:nvPicPr>
        <p:blipFill>
          <a:blip r:embed="rId6" cstate="print"/>
          <a:srcRect l="2727" t="10588" r="13635" b="2353"/>
          <a:stretch>
            <a:fillRect/>
          </a:stretch>
        </p:blipFill>
        <p:spPr bwMode="auto">
          <a:xfrm>
            <a:off x="5605463" y="3941763"/>
            <a:ext cx="2776537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2" descr="Formula units_2.bmp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72400" y="2400300"/>
            <a:ext cx="12573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428625" y="2211388"/>
          <a:ext cx="4772025" cy="3863975"/>
        </p:xfrm>
        <a:graphic>
          <a:graphicData uri="http://schemas.openxmlformats.org/presentationml/2006/ole">
            <p:oleObj spid="_x0000_s1026" name="Document" r:id="rId8" imgW="6360414" imgH="5606747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8FEFFD2-0ECA-4638-AC35-9B82912F0F46}" type="slidenum">
              <a:rPr lang="en-US" smtClean="0"/>
              <a:pPr>
                <a:defRPr/>
              </a:pPr>
              <a:t>5</a:t>
            </a:fld>
            <a:endParaRPr lang="en-US" smtClean="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 is the energy range of interest?</a:t>
            </a:r>
          </a:p>
        </p:txBody>
      </p:sp>
      <p:sp>
        <p:nvSpPr>
          <p:cNvPr id="9" name="Rectangle 1027"/>
          <p:cNvSpPr txBox="1">
            <a:spLocks noChangeArrowheads="1"/>
          </p:cNvSpPr>
          <p:nvPr/>
        </p:nvSpPr>
        <p:spPr bwMode="auto">
          <a:xfrm>
            <a:off x="5219700" y="1447800"/>
            <a:ext cx="38481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50000"/>
              </a:spcBef>
              <a:buClr>
                <a:srgbClr val="004080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200" b="1" kern="0" dirty="0">
                <a:latin typeface="+mn-lt"/>
                <a:cs typeface="+mn-cs"/>
              </a:rPr>
              <a:t>Neutron flux shapes folded with cross sections </a:t>
            </a:r>
            <a:r>
              <a:rPr lang="en-US" sz="2200" b="1" kern="0" dirty="0" smtClean="0">
                <a:latin typeface="+mn-lt"/>
                <a:cs typeface="+mn-cs"/>
              </a:rPr>
              <a:t>determine </a:t>
            </a:r>
            <a:br>
              <a:rPr lang="en-US" sz="2200" b="1" kern="0" dirty="0" smtClean="0">
                <a:latin typeface="+mn-lt"/>
                <a:cs typeface="+mn-cs"/>
              </a:rPr>
            </a:br>
            <a:r>
              <a:rPr lang="en-US" sz="2200" b="1" kern="0" dirty="0" smtClean="0">
                <a:latin typeface="+mn-lt"/>
                <a:cs typeface="+mn-cs"/>
              </a:rPr>
              <a:t>the </a:t>
            </a:r>
            <a:r>
              <a:rPr lang="en-US" sz="2200" b="1" kern="0" dirty="0">
                <a:latin typeface="+mn-lt"/>
                <a:cs typeface="+mn-cs"/>
              </a:rPr>
              <a:t>region of interest (both energy and isotopes)</a:t>
            </a:r>
          </a:p>
          <a:p>
            <a:pPr marL="342900" indent="-342900">
              <a:spcBef>
                <a:spcPct val="50000"/>
              </a:spcBef>
              <a:buClr>
                <a:srgbClr val="004080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200" b="1" kern="0" dirty="0">
                <a:latin typeface="+mn-lt"/>
                <a:cs typeface="+mn-cs"/>
              </a:rPr>
              <a:t>The magnitude of the neutron flux drives cross section uncertainty requirements</a:t>
            </a:r>
          </a:p>
        </p:txBody>
      </p:sp>
      <p:pic>
        <p:nvPicPr>
          <p:cNvPr id="9221" name="Content Placeholder 10" descr="F XS &amp; flus vs E + Th.wm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4546" t="8235" r="2727" b="4706"/>
          <a:stretch>
            <a:fillRect/>
          </a:stretch>
        </p:blipFill>
        <p:spPr>
          <a:xfrm>
            <a:off x="244475" y="1712913"/>
            <a:ext cx="4983163" cy="3616325"/>
          </a:xfr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85800" y="1371600"/>
            <a:ext cx="4267200" cy="457200"/>
          </a:xfrm>
          <a:prstGeom prst="rect">
            <a:avLst/>
          </a:prstGeom>
        </p:spPr>
        <p:txBody>
          <a:bodyPr/>
          <a:lstStyle/>
          <a:p>
            <a:pPr eaLnBrk="0" hangingPunct="0">
              <a:spcAft>
                <a:spcPct val="0"/>
              </a:spcAft>
              <a:buNone/>
              <a:defRPr/>
            </a:pPr>
            <a:r>
              <a:rPr lang="en-US" b="1" kern="0" dirty="0" smtClean="0">
                <a:latin typeface="+mn-lt"/>
              </a:rPr>
              <a:t>Fission Cross Section and Fluxes</a:t>
            </a:r>
            <a:endParaRPr lang="en-US" b="1" kern="0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886BCF85-4A54-4CFC-A839-69094AD17DE3}" type="slidenum">
              <a:rPr lang="en-US" smtClean="0"/>
              <a:pPr>
                <a:defRPr/>
              </a:pPr>
              <a:t>6</a:t>
            </a:fld>
            <a:endParaRPr lang="en-US" smtClean="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History of neutron source development</a:t>
            </a:r>
          </a:p>
        </p:txBody>
      </p:sp>
      <p:sp>
        <p:nvSpPr>
          <p:cNvPr id="9" name="Rectangle 1027"/>
          <p:cNvSpPr txBox="1">
            <a:spLocks noChangeArrowheads="1"/>
          </p:cNvSpPr>
          <p:nvPr/>
        </p:nvSpPr>
        <p:spPr bwMode="auto">
          <a:xfrm>
            <a:off x="7239000" y="2590800"/>
            <a:ext cx="1828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Clr>
                <a:srgbClr val="004080"/>
              </a:buClr>
              <a:buSzPct val="65000"/>
              <a:defRPr/>
            </a:pPr>
            <a:r>
              <a:rPr lang="en-US" b="1" kern="0" dirty="0">
                <a:latin typeface="+mn-lt"/>
                <a:cs typeface="+mn-cs"/>
              </a:rPr>
              <a:t>Highlighted are active facilities in the US</a:t>
            </a:r>
          </a:p>
        </p:txBody>
      </p:sp>
      <p:sp>
        <p:nvSpPr>
          <p:cNvPr id="10245" name="Text Box 3"/>
          <p:cNvSpPr txBox="1">
            <a:spLocks noChangeArrowheads="1"/>
          </p:cNvSpPr>
          <p:nvPr/>
        </p:nvSpPr>
        <p:spPr bwMode="auto">
          <a:xfrm>
            <a:off x="6705600" y="5867400"/>
            <a:ext cx="2133600" cy="215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Clr>
                <a:srgbClr val="004080"/>
              </a:buClr>
              <a:buSzPct val="65000"/>
              <a:buFont typeface="Wingdings" pitchFamily="2" charset="2"/>
              <a:buNone/>
            </a:pPr>
            <a:r>
              <a:rPr lang="en-US" sz="800" i="1"/>
              <a:t>IAEA-TECDOC-1439, 2005</a:t>
            </a:r>
          </a:p>
        </p:txBody>
      </p:sp>
      <p:pic>
        <p:nvPicPr>
          <p:cNvPr id="10246" name="Content Placeholder 7" descr="N sources_ed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447800"/>
            <a:ext cx="6724650" cy="41529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A428051B-5C81-423F-B11C-B2DCEA149449}" type="slidenum">
              <a:rPr lang="en-US" smtClean="0"/>
              <a:pPr>
                <a:defRPr/>
              </a:pPr>
              <a:t>7</a:t>
            </a:fld>
            <a:endParaRPr lang="en-US" smtClean="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Spallation</a:t>
            </a:r>
            <a:r>
              <a:rPr lang="en-US" dirty="0" smtClean="0"/>
              <a:t> sources: n/p yield and neutron energies </a:t>
            </a:r>
            <a:br>
              <a:rPr lang="en-US" dirty="0" smtClean="0"/>
            </a:br>
            <a:r>
              <a:rPr lang="en-US" dirty="0" smtClean="0"/>
              <a:t>(thick </a:t>
            </a:r>
            <a:r>
              <a:rPr lang="en-US" dirty="0" err="1" smtClean="0"/>
              <a:t>Pb</a:t>
            </a:r>
            <a:r>
              <a:rPr lang="en-US" dirty="0" smtClean="0"/>
              <a:t> target)</a:t>
            </a:r>
          </a:p>
        </p:txBody>
      </p:sp>
      <p:sp>
        <p:nvSpPr>
          <p:cNvPr id="11268" name="Text Box 3"/>
          <p:cNvSpPr txBox="1">
            <a:spLocks noChangeArrowheads="1"/>
          </p:cNvSpPr>
          <p:nvPr/>
        </p:nvSpPr>
        <p:spPr bwMode="auto">
          <a:xfrm>
            <a:off x="6477000" y="5743575"/>
            <a:ext cx="2057400" cy="338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r">
              <a:buClr>
                <a:srgbClr val="004080"/>
              </a:buClr>
              <a:buSzPct val="65000"/>
              <a:buFont typeface="Wingdings" pitchFamily="2" charset="2"/>
              <a:buNone/>
            </a:pPr>
            <a:r>
              <a:rPr lang="fr-FR" sz="800" i="1" dirty="0"/>
              <a:t>Report LA-4789, 1972</a:t>
            </a:r>
          </a:p>
          <a:p>
            <a:pPr marL="342900" indent="-342900" algn="r">
              <a:buClr>
                <a:srgbClr val="004080"/>
              </a:buClr>
              <a:buSzPct val="65000"/>
              <a:buFont typeface="Wingdings" pitchFamily="2" charset="2"/>
              <a:buNone/>
            </a:pPr>
            <a:r>
              <a:rPr lang="en-US" sz="800" i="1" dirty="0"/>
              <a:t>NIM A </a:t>
            </a:r>
            <a:r>
              <a:rPr lang="en-US" sz="800" i="1" dirty="0" smtClean="0"/>
              <a:t>242 (</a:t>
            </a:r>
            <a:r>
              <a:rPr lang="en-US" sz="800" i="1" dirty="0"/>
              <a:t>1985</a:t>
            </a:r>
            <a:r>
              <a:rPr lang="en-US" sz="800" i="1" dirty="0" smtClean="0"/>
              <a:t>) 121</a:t>
            </a:r>
            <a:endParaRPr lang="en-US" sz="800" i="1" dirty="0"/>
          </a:p>
        </p:txBody>
      </p:sp>
      <p:pic>
        <p:nvPicPr>
          <p:cNvPr id="11269" name="Content Placeholder 7" descr="N yield.bmp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447800"/>
            <a:ext cx="3775075" cy="4152900"/>
          </a:xfrm>
        </p:spPr>
      </p:pic>
      <p:pic>
        <p:nvPicPr>
          <p:cNvPr id="11270" name="Content Placeholder 9" descr="Fig.1.bmp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38738" y="1447800"/>
            <a:ext cx="3381375" cy="4152900"/>
          </a:xfrm>
        </p:spPr>
      </p:pic>
      <p:sp>
        <p:nvSpPr>
          <p:cNvPr id="11271" name="Text Box 3"/>
          <p:cNvSpPr txBox="1">
            <a:spLocks noChangeArrowheads="1"/>
          </p:cNvSpPr>
          <p:nvPr/>
        </p:nvSpPr>
        <p:spPr bwMode="auto">
          <a:xfrm>
            <a:off x="1981200" y="5710238"/>
            <a:ext cx="2286000" cy="338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r">
              <a:buClr>
                <a:srgbClr val="004080"/>
              </a:buClr>
              <a:buSzPct val="65000"/>
              <a:buFont typeface="Wingdings" pitchFamily="2" charset="2"/>
              <a:buNone/>
            </a:pPr>
            <a:r>
              <a:rPr lang="fr-FR" sz="800" i="1" dirty="0"/>
              <a:t>NIM A </a:t>
            </a:r>
            <a:r>
              <a:rPr lang="fr-FR" sz="800" i="1" dirty="0" smtClean="0"/>
              <a:t>374 (</a:t>
            </a:r>
            <a:r>
              <a:rPr lang="fr-FR" sz="800" i="1" dirty="0"/>
              <a:t>1996</a:t>
            </a:r>
            <a:r>
              <a:rPr lang="fr-FR" sz="800" i="1" dirty="0" smtClean="0"/>
              <a:t>) 70</a:t>
            </a:r>
            <a:endParaRPr lang="fr-FR" sz="800" i="1" dirty="0"/>
          </a:p>
          <a:p>
            <a:pPr marL="342900" indent="-342900" algn="r">
              <a:buClr>
                <a:srgbClr val="004080"/>
              </a:buClr>
              <a:buSzPct val="65000"/>
              <a:buFont typeface="Wingdings" pitchFamily="2" charset="2"/>
              <a:buNone/>
            </a:pPr>
            <a:r>
              <a:rPr lang="en-US" sz="800" i="1" dirty="0"/>
              <a:t>Preprint INR RAS 1280, 2011</a:t>
            </a:r>
          </a:p>
        </p:txBody>
      </p:sp>
      <p:sp>
        <p:nvSpPr>
          <p:cNvPr id="11272" name="Rectangle 5"/>
          <p:cNvSpPr>
            <a:spLocks noChangeArrowheads="1"/>
          </p:cNvSpPr>
          <p:nvPr/>
        </p:nvSpPr>
        <p:spPr bwMode="auto">
          <a:xfrm>
            <a:off x="5791200" y="3200400"/>
            <a:ext cx="2057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Clr>
                <a:srgbClr val="004080"/>
              </a:buClr>
              <a:buSzPct val="65000"/>
            </a:pPr>
            <a:r>
              <a:rPr lang="en-US" sz="1200" b="1" i="1" dirty="0" smtClean="0"/>
              <a:t>Two components:</a:t>
            </a:r>
          </a:p>
          <a:p>
            <a:pPr>
              <a:spcBef>
                <a:spcPct val="50000"/>
              </a:spcBef>
              <a:buClr>
                <a:srgbClr val="004080"/>
              </a:buClr>
              <a:buSzPct val="65000"/>
            </a:pPr>
            <a:r>
              <a:rPr lang="en-US" sz="1200" b="1" i="1" dirty="0" smtClean="0"/>
              <a:t> - The cascade component up to the energy of the incident protons</a:t>
            </a:r>
          </a:p>
          <a:p>
            <a:pPr>
              <a:spcBef>
                <a:spcPct val="50000"/>
              </a:spcBef>
              <a:buClr>
                <a:srgbClr val="004080"/>
              </a:buClr>
              <a:buSzPct val="65000"/>
            </a:pPr>
            <a:r>
              <a:rPr lang="en-US" sz="1200" b="1" i="1" dirty="0" smtClean="0"/>
              <a:t> - The evaporation component which is dominant up to ~20 </a:t>
            </a:r>
            <a:r>
              <a:rPr lang="en-US" sz="1200" b="1" i="1" dirty="0" err="1" smtClean="0"/>
              <a:t>MeV</a:t>
            </a:r>
            <a:endParaRPr lang="en-US" sz="1200" b="1" dirty="0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6781800" y="16002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Clr>
                <a:srgbClr val="004080"/>
              </a:buClr>
              <a:buSzPct val="65000"/>
            </a:pPr>
            <a:r>
              <a:rPr lang="en-US" sz="1800" b="1" i="1" dirty="0" err="1"/>
              <a:t>E</a:t>
            </a:r>
            <a:r>
              <a:rPr lang="en-US" sz="1800" b="1" i="1" baseline="-25000" dirty="0" err="1"/>
              <a:t>p</a:t>
            </a:r>
            <a:r>
              <a:rPr lang="en-US" sz="1800" b="1" dirty="0"/>
              <a:t> = 800 </a:t>
            </a:r>
            <a:r>
              <a:rPr lang="en-US" sz="1800" b="1" dirty="0" err="1"/>
              <a:t>MeV</a:t>
            </a:r>
            <a:endParaRPr lang="en-US" sz="18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A428051B-5C81-423F-B11C-B2DCEA149449}" type="slidenum">
              <a:rPr lang="en-US" smtClean="0"/>
              <a:pPr>
                <a:defRPr/>
              </a:pPr>
              <a:t>8</a:t>
            </a:fld>
            <a:endParaRPr lang="en-US" smtClean="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Moderated neutron sources</a:t>
            </a:r>
          </a:p>
        </p:txBody>
      </p:sp>
      <p:sp>
        <p:nvSpPr>
          <p:cNvPr id="11268" name="Text Box 3"/>
          <p:cNvSpPr txBox="1">
            <a:spLocks noChangeArrowheads="1"/>
          </p:cNvSpPr>
          <p:nvPr/>
        </p:nvSpPr>
        <p:spPr bwMode="auto">
          <a:xfrm>
            <a:off x="6858000" y="5956756"/>
            <a:ext cx="2057400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r">
              <a:buClr>
                <a:srgbClr val="004080"/>
              </a:buClr>
              <a:buSzPct val="65000"/>
              <a:buFont typeface="Wingdings" pitchFamily="2" charset="2"/>
              <a:buNone/>
            </a:pPr>
            <a:r>
              <a:rPr lang="en-US" sz="800" i="1" dirty="0" smtClean="0"/>
              <a:t>NIM </a:t>
            </a:r>
            <a:r>
              <a:rPr lang="en-US" sz="800" i="1" dirty="0"/>
              <a:t>A </a:t>
            </a:r>
            <a:r>
              <a:rPr lang="en-US" sz="800" i="1" dirty="0" smtClean="0"/>
              <a:t>242 (</a:t>
            </a:r>
            <a:r>
              <a:rPr lang="en-US" sz="800" i="1" dirty="0"/>
              <a:t>1985</a:t>
            </a:r>
            <a:r>
              <a:rPr lang="en-US" sz="800" i="1" dirty="0" smtClean="0"/>
              <a:t>) 121</a:t>
            </a:r>
            <a:endParaRPr lang="en-US" sz="800" i="1" dirty="0"/>
          </a:p>
        </p:txBody>
      </p:sp>
      <p:pic>
        <p:nvPicPr>
          <p:cNvPr id="14" name="Content Placeholder 13" descr="Flux 1FP5.bmp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882640" y="1600200"/>
            <a:ext cx="2880360" cy="2133600"/>
          </a:xfrm>
        </p:spPr>
      </p:pic>
      <p:pic>
        <p:nvPicPr>
          <p:cNvPr id="15" name="Content Placeholder 14" descr="GNEIS time resolution.bmp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692140" y="4229100"/>
            <a:ext cx="3223260" cy="1790700"/>
          </a:xfrm>
        </p:spPr>
      </p:pic>
      <p:sp>
        <p:nvSpPr>
          <p:cNvPr id="12" name="Rectangle 1027"/>
          <p:cNvSpPr txBox="1">
            <a:spLocks noChangeArrowheads="1"/>
          </p:cNvSpPr>
          <p:nvPr/>
        </p:nvSpPr>
        <p:spPr bwMode="auto">
          <a:xfrm>
            <a:off x="533399" y="1371600"/>
            <a:ext cx="495300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4080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Enrich neutron flux with epithermal neutrons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914400" y="2103120"/>
            <a:ext cx="4572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50000"/>
              </a:spcBef>
              <a:buClr>
                <a:srgbClr val="004080"/>
              </a:buClr>
              <a:buSzPct val="65000"/>
              <a:buFont typeface="Arial" charset="0"/>
              <a:buChar char="-"/>
            </a:pPr>
            <a:r>
              <a:rPr lang="en-US" b="1" dirty="0" smtClean="0"/>
              <a:t>High content hydrogen material is used for effective neutron moderation, e.g. polyethylene, water, etc.</a:t>
            </a:r>
          </a:p>
          <a:p>
            <a:pPr marL="342900" indent="-342900">
              <a:spcBef>
                <a:spcPts val="1000"/>
              </a:spcBef>
              <a:buClr>
                <a:srgbClr val="004080"/>
              </a:buClr>
              <a:buSzPct val="65000"/>
              <a:buFont typeface="Arial" charset="0"/>
              <a:buChar char="-"/>
            </a:pPr>
            <a:r>
              <a:rPr lang="en-US" b="1" dirty="0" smtClean="0"/>
              <a:t>Varying of moderator thickness one can change the ratio of faster/slower neutrons</a:t>
            </a:r>
            <a:endParaRPr lang="en-US" b="1" dirty="0"/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5638800" y="3962400"/>
            <a:ext cx="3429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Clr>
                <a:srgbClr val="004080"/>
              </a:buClr>
              <a:buSzPct val="65000"/>
            </a:pPr>
            <a:r>
              <a:rPr lang="en-US" sz="1200" b="1" dirty="0" smtClean="0"/>
              <a:t>Time resolution of moderated source, GNEIS</a:t>
            </a:r>
            <a:endParaRPr lang="en-US" sz="1200" b="1" dirty="0"/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5715000" y="1295400"/>
            <a:ext cx="3352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Clr>
                <a:srgbClr val="004080"/>
              </a:buClr>
              <a:buSzPct val="65000"/>
            </a:pPr>
            <a:r>
              <a:rPr lang="en-US" sz="1200" b="1" dirty="0" smtClean="0"/>
              <a:t>Neutron flux of moderated source, LANSCE</a:t>
            </a:r>
            <a:endParaRPr lang="en-US" sz="1200" b="1" dirty="0"/>
          </a:p>
        </p:txBody>
      </p:sp>
      <p:sp>
        <p:nvSpPr>
          <p:cNvPr id="18" name="Rectangle 1027"/>
          <p:cNvSpPr txBox="1">
            <a:spLocks noChangeArrowheads="1"/>
          </p:cNvSpPr>
          <p:nvPr/>
        </p:nvSpPr>
        <p:spPr bwMode="auto">
          <a:xfrm>
            <a:off x="533400" y="4419600"/>
            <a:ext cx="5029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4080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Very specific moderator – liquid hydrogen – provides cold and ultra cold neutrons. </a:t>
            </a:r>
            <a:r>
              <a:rPr lang="en-US" sz="2200" b="1" kern="0" dirty="0" smtClean="0">
                <a:latin typeface="+mn-lt"/>
                <a:cs typeface="+mn-cs"/>
              </a:rPr>
              <a:t>This is a very unique field of neutron physics</a:t>
            </a:r>
            <a:endParaRPr kumimoji="0" lang="en-US" sz="2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271" name="Text Box 3"/>
          <p:cNvSpPr txBox="1">
            <a:spLocks noChangeArrowheads="1"/>
          </p:cNvSpPr>
          <p:nvPr/>
        </p:nvSpPr>
        <p:spPr bwMode="auto">
          <a:xfrm>
            <a:off x="6553200" y="3657600"/>
            <a:ext cx="2286000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r">
              <a:buClr>
                <a:srgbClr val="004080"/>
              </a:buClr>
              <a:buSzPct val="65000"/>
              <a:buFont typeface="Wingdings" pitchFamily="2" charset="2"/>
              <a:buNone/>
            </a:pPr>
            <a:r>
              <a:rPr lang="fr-FR" sz="800" i="1" dirty="0" smtClean="0"/>
              <a:t>PR C 79, 014613 (2009)</a:t>
            </a:r>
            <a:endParaRPr lang="fr-FR" sz="800" i="1" dirty="0"/>
          </a:p>
        </p:txBody>
      </p:sp>
      <p:sp>
        <p:nvSpPr>
          <p:cNvPr id="19" name="Rectangle 1027"/>
          <p:cNvSpPr txBox="1">
            <a:spLocks noChangeArrowheads="1"/>
          </p:cNvSpPr>
          <p:nvPr/>
        </p:nvSpPr>
        <p:spPr bwMode="auto">
          <a:xfrm>
            <a:off x="990600" y="5779008"/>
            <a:ext cx="472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Clr>
                <a:srgbClr val="004080"/>
              </a:buClr>
              <a:buSzPct val="65000"/>
              <a:defRPr/>
            </a:pPr>
            <a:r>
              <a:rPr lang="en-US" sz="1200" b="1" i="1" kern="0" dirty="0" smtClean="0">
                <a:solidFill>
                  <a:srgbClr val="002060"/>
                </a:solidFill>
                <a:latin typeface="+mn-lt"/>
                <a:cs typeface="+mn-cs"/>
              </a:rPr>
              <a:t>Details about this field are in the following </a:t>
            </a:r>
            <a:r>
              <a:rPr lang="en-US" sz="1200" b="1" i="1" kern="0" dirty="0">
                <a:solidFill>
                  <a:srgbClr val="002060"/>
                </a:solidFill>
                <a:latin typeface="+mn-lt"/>
                <a:cs typeface="+mn-cs"/>
              </a:rPr>
              <a:t>report of </a:t>
            </a:r>
            <a:r>
              <a:rPr lang="en-US" sz="1200" b="1" i="1" kern="0" dirty="0" err="1" smtClean="0">
                <a:solidFill>
                  <a:srgbClr val="002060"/>
                </a:solidFill>
                <a:latin typeface="+mn-lt"/>
                <a:cs typeface="+mn-cs"/>
              </a:rPr>
              <a:t>S.Dewey</a:t>
            </a:r>
            <a:endParaRPr lang="en-US" sz="1200" b="1" i="1" kern="0" dirty="0">
              <a:solidFill>
                <a:srgbClr val="00206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4232FF7B-F59A-42B3-92FF-07857D8BB815}" type="slidenum">
              <a:rPr lang="en-US" smtClean="0"/>
              <a:pPr>
                <a:defRPr/>
              </a:pPr>
              <a:t>9</a:t>
            </a:fld>
            <a:endParaRPr lang="en-US" smtClean="0"/>
          </a:p>
        </p:txBody>
      </p:sp>
      <p:sp>
        <p:nvSpPr>
          <p:cNvPr id="205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 facilities are available for fast neutrons?</a:t>
            </a:r>
          </a:p>
        </p:txBody>
      </p:sp>
      <p:graphicFrame>
        <p:nvGraphicFramePr>
          <p:cNvPr id="2050" name="Content Placeholder 7"/>
          <p:cNvGraphicFramePr>
            <a:graphicFrameLocks noChangeAspect="1"/>
          </p:cNvGraphicFramePr>
          <p:nvPr>
            <p:ph idx="1"/>
          </p:nvPr>
        </p:nvGraphicFramePr>
        <p:xfrm>
          <a:off x="552450" y="1674813"/>
          <a:ext cx="7862888" cy="3592512"/>
        </p:xfrm>
        <a:graphic>
          <a:graphicData uri="http://schemas.openxmlformats.org/presentationml/2006/ole">
            <p:oleObj spid="_x0000_s2050" name="Document" r:id="rId3" imgW="6097016" imgH="2786790" progId="Word.Document.8">
              <p:embed/>
            </p:oleObj>
          </a:graphicData>
        </a:graphic>
      </p:graphicFrame>
      <p:sp>
        <p:nvSpPr>
          <p:cNvPr id="2053" name="Text Box 3"/>
          <p:cNvSpPr txBox="1">
            <a:spLocks noChangeArrowheads="1"/>
          </p:cNvSpPr>
          <p:nvPr/>
        </p:nvSpPr>
        <p:spPr bwMode="auto">
          <a:xfrm>
            <a:off x="5715000" y="5638800"/>
            <a:ext cx="2590800" cy="338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r">
              <a:buClr>
                <a:srgbClr val="004080"/>
              </a:buClr>
              <a:buSzPct val="65000"/>
              <a:buFont typeface="Wingdings" pitchFamily="2" charset="2"/>
              <a:buNone/>
            </a:pPr>
            <a:r>
              <a:rPr lang="en-US" sz="800" i="1"/>
              <a:t>Handbook of Nuclear Engineering, Springer, 2010</a:t>
            </a:r>
          </a:p>
          <a:p>
            <a:pPr marL="342900" indent="-342900" algn="r">
              <a:buClr>
                <a:srgbClr val="004080"/>
              </a:buClr>
              <a:buSzPct val="65000"/>
            </a:pPr>
            <a:r>
              <a:rPr lang="en-US" sz="800" i="1"/>
              <a:t>NIM A 242(1985)121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dge">
  <a:themeElements>
    <a:clrScheme name="Edge 8">
      <a:dk1>
        <a:srgbClr val="000000"/>
      </a:dk1>
      <a:lt1>
        <a:srgbClr val="FFFFFF"/>
      </a:lt1>
      <a:dk2>
        <a:srgbClr val="CC0000"/>
      </a:dk2>
      <a:lt2>
        <a:srgbClr val="666699"/>
      </a:lt2>
      <a:accent1>
        <a:srgbClr val="808080"/>
      </a:accent1>
      <a:accent2>
        <a:srgbClr val="999933"/>
      </a:accent2>
      <a:accent3>
        <a:srgbClr val="FFFFFF"/>
      </a:accent3>
      <a:accent4>
        <a:srgbClr val="000000"/>
      </a:accent4>
      <a:accent5>
        <a:srgbClr val="C0C0C0"/>
      </a:accent5>
      <a:accent6>
        <a:srgbClr val="8A8A2D"/>
      </a:accent6>
      <a:hlink>
        <a:srgbClr val="4C6D80"/>
      </a:hlink>
      <a:folHlink>
        <a:srgbClr val="B2B2B2"/>
      </a:folHlink>
    </a:clrScheme>
    <a:fontScheme name="Ed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50000"/>
          </a:spcAft>
          <a:buClr>
            <a:srgbClr val="004080"/>
          </a:buClr>
          <a:buSzPct val="65000"/>
          <a:buFont typeface="Wingdings" pitchFamily="2" charset="2"/>
          <a:buChar char="§"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50000"/>
          </a:spcAft>
          <a:buClr>
            <a:srgbClr val="004080"/>
          </a:buClr>
          <a:buSzPct val="65000"/>
          <a:buFont typeface="Wingdings" pitchFamily="2" charset="2"/>
          <a:buChar char="§"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Mgt Overview 8.8.05</Template>
  <TotalTime>32973</TotalTime>
  <Words>2357</Words>
  <Application>Microsoft Office PowerPoint</Application>
  <PresentationFormat>On-screen Show (4:3)</PresentationFormat>
  <Paragraphs>261</Paragraphs>
  <Slides>33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Edge</vt:lpstr>
      <vt:lpstr>Document</vt:lpstr>
      <vt:lpstr>How we can improve nuclear fission data for applications and fundamental physics</vt:lpstr>
      <vt:lpstr>Why neutrons?</vt:lpstr>
      <vt:lpstr>Why neutrons (cntd)?</vt:lpstr>
      <vt:lpstr>Why a pulsed neutron source?</vt:lpstr>
      <vt:lpstr>What is the energy range of interest?</vt:lpstr>
      <vt:lpstr>History of neutron source development</vt:lpstr>
      <vt:lpstr>Spallation sources: n/p yield and neutron energies  (thick Pb target)</vt:lpstr>
      <vt:lpstr>Moderated neutron sources</vt:lpstr>
      <vt:lpstr>What facilities are available for fast neutrons?</vt:lpstr>
      <vt:lpstr>Existing 235U(n,f) XS data for fast neutrons</vt:lpstr>
      <vt:lpstr>Existing 239Pu(n,f) XS data for fast neutrons</vt:lpstr>
      <vt:lpstr>Existing 238U(n,f) XS data for fast neutrons</vt:lpstr>
      <vt:lpstr>Existing data for fast neutron-induced fission of some minor actinides</vt:lpstr>
      <vt:lpstr>Systematic errors associated with conventional FICs</vt:lpstr>
      <vt:lpstr>TPC can address most of the systematic uncertainties associated with conventional FICs</vt:lpstr>
      <vt:lpstr>Other ways to avoid systematic uncertainties associated with conventional FICs</vt:lpstr>
      <vt:lpstr>Prompt Fission Neutron Study</vt:lpstr>
      <vt:lpstr>Angular distribution of PFN relative to FF</vt:lpstr>
      <vt:lpstr>Fission fragment yield distribution</vt:lpstr>
      <vt:lpstr>Existing data for fission fragment yield distribution as a function of neutron energy for 232Th</vt:lpstr>
      <vt:lpstr>High resolution fission fragment yield measurements</vt:lpstr>
      <vt:lpstr>Correlation between PFN multiplicity &amp; FF properties</vt:lpstr>
      <vt:lpstr>Average fission neutron multiplicity</vt:lpstr>
      <vt:lpstr>Total kinetic energy of fission fragments as a function of neutron energy</vt:lpstr>
      <vt:lpstr>Angular anisotropy of fission fragments</vt:lpstr>
      <vt:lpstr>Ternary fission yields</vt:lpstr>
      <vt:lpstr>Prospective investigations of ternary fission</vt:lpstr>
      <vt:lpstr>Subthreshold fission as a search for class-II states</vt:lpstr>
      <vt:lpstr>Search for γ-transitions to class-II states</vt:lpstr>
      <vt:lpstr>Proton-induced fission of 235U</vt:lpstr>
      <vt:lpstr>Single-event effects (SEEs) in electronics investigations </vt:lpstr>
      <vt:lpstr>Active facilities in SEEs studies </vt:lpstr>
      <vt:lpstr>Summary</vt:lpstr>
    </vt:vector>
  </TitlesOfParts>
  <Company>LANL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we can improve nuclear fission data for applications and fundamental physics</dc:title>
  <dc:subject>JLab EIC workshop, April 7, 2012</dc:subject>
  <dc:creator>Laptev</dc:creator>
  <cp:lastModifiedBy>201706</cp:lastModifiedBy>
  <cp:revision>1253</cp:revision>
  <dcterms:created xsi:type="dcterms:W3CDTF">2007-04-05T20:26:21Z</dcterms:created>
  <dcterms:modified xsi:type="dcterms:W3CDTF">2012-04-17T18:16:47Z</dcterms:modified>
</cp:coreProperties>
</file>