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74" r:id="rId1"/>
  </p:sldMasterIdLst>
  <p:notesMasterIdLst>
    <p:notesMasterId r:id="rId52"/>
  </p:notesMasterIdLst>
  <p:handoutMasterIdLst>
    <p:handoutMasterId r:id="rId53"/>
  </p:handoutMasterIdLst>
  <p:sldIdLst>
    <p:sldId id="498" r:id="rId2"/>
    <p:sldId id="488" r:id="rId3"/>
    <p:sldId id="489" r:id="rId4"/>
    <p:sldId id="505" r:id="rId5"/>
    <p:sldId id="506" r:id="rId6"/>
    <p:sldId id="527" r:id="rId7"/>
    <p:sldId id="562" r:id="rId8"/>
    <p:sldId id="532" r:id="rId9"/>
    <p:sldId id="328" r:id="rId10"/>
    <p:sldId id="481" r:id="rId11"/>
    <p:sldId id="554" r:id="rId12"/>
    <p:sldId id="507" r:id="rId13"/>
    <p:sldId id="501" r:id="rId14"/>
    <p:sldId id="520" r:id="rId15"/>
    <p:sldId id="533" r:id="rId16"/>
    <p:sldId id="563" r:id="rId17"/>
    <p:sldId id="564" r:id="rId18"/>
    <p:sldId id="535" r:id="rId19"/>
    <p:sldId id="536" r:id="rId20"/>
    <p:sldId id="555" r:id="rId21"/>
    <p:sldId id="503" r:id="rId22"/>
    <p:sldId id="504" r:id="rId23"/>
    <p:sldId id="537" r:id="rId24"/>
    <p:sldId id="538" r:id="rId25"/>
    <p:sldId id="543" r:id="rId26"/>
    <p:sldId id="542" r:id="rId27"/>
    <p:sldId id="546" r:id="rId28"/>
    <p:sldId id="547" r:id="rId29"/>
    <p:sldId id="553" r:id="rId30"/>
    <p:sldId id="544" r:id="rId31"/>
    <p:sldId id="552" r:id="rId32"/>
    <p:sldId id="549" r:id="rId33"/>
    <p:sldId id="550" r:id="rId34"/>
    <p:sldId id="551" r:id="rId35"/>
    <p:sldId id="427" r:id="rId36"/>
    <p:sldId id="560" r:id="rId37"/>
    <p:sldId id="519" r:id="rId38"/>
    <p:sldId id="526" r:id="rId39"/>
    <p:sldId id="434" r:id="rId40"/>
    <p:sldId id="518" r:id="rId41"/>
    <p:sldId id="517" r:id="rId42"/>
    <p:sldId id="534" r:id="rId43"/>
    <p:sldId id="540" r:id="rId44"/>
    <p:sldId id="515" r:id="rId45"/>
    <p:sldId id="529" r:id="rId46"/>
    <p:sldId id="524" r:id="rId47"/>
    <p:sldId id="559" r:id="rId48"/>
    <p:sldId id="548" r:id="rId49"/>
    <p:sldId id="558" r:id="rId50"/>
    <p:sldId id="545" r:id="rId51"/>
  </p:sldIdLst>
  <p:sldSz cx="9144000" cy="6858000" type="screen4x3"/>
  <p:notesSz cx="6805613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MS PGothic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3399"/>
    <a:srgbClr val="990099"/>
    <a:srgbClr val="0000FF"/>
    <a:srgbClr val="FF9933"/>
    <a:srgbClr val="CC0000"/>
    <a:srgbClr val="FFFFFF"/>
    <a:srgbClr val="FFCCFF"/>
    <a:srgbClr val="FF66CC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85563" autoAdjust="0"/>
  </p:normalViewPr>
  <p:slideViewPr>
    <p:cSldViewPr snapToObjects="1">
      <p:cViewPr varScale="1">
        <p:scale>
          <a:sx n="63" d="100"/>
          <a:sy n="63" d="100"/>
        </p:scale>
        <p:origin x="-74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58"/>
    </p:cViewPr>
  </p:sorterViewPr>
  <p:notesViewPr>
    <p:cSldViewPr snapToObjects="1">
      <p:cViewPr>
        <p:scale>
          <a:sx n="100" d="100"/>
          <a:sy n="100" d="100"/>
        </p:scale>
        <p:origin x="-882" y="1074"/>
      </p:cViewPr>
      <p:guideLst>
        <p:guide orient="horz" pos="3131"/>
        <p:guide pos="21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1258" tIns="45629" rIns="91258" bIns="4562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258" tIns="45629" rIns="91258" bIns="4562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3192166-8D78-4902-A384-A90D314C7DDB}" type="datetimeFigureOut">
              <a:rPr lang="ja-JP" altLang="en-US"/>
              <a:pPr>
                <a:defRPr/>
              </a:pPr>
              <a:t>2011/5/25</a:t>
            </a:fld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wrap="square" lIns="91258" tIns="45629" rIns="91258" bIns="4562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258" tIns="45629" rIns="91258" bIns="4562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110F512-EBAD-4B5C-A0D0-5568D3A76205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8" tIns="45629" rIns="91258" bIns="4562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8" tIns="45629" rIns="91258" bIns="4562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2813"/>
            <a:ext cx="5443537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8" tIns="45629" rIns="91258" bIns="45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8" tIns="45629" rIns="91258" bIns="4562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8" tIns="45629" rIns="91258" bIns="4562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A9F366A7-C7A9-4832-8FAC-00DC3625AF52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995363"/>
            <a:ext cx="4535487" cy="3402012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638" y="4729163"/>
            <a:ext cx="4733925" cy="184150"/>
          </a:xfrm>
          <a:noFill/>
          <a:ln/>
        </p:spPr>
        <p:txBody>
          <a:bodyPr lIns="0" tIns="0" rIns="0" bIns="0">
            <a:spAutoFit/>
          </a:bodyPr>
          <a:lstStyle/>
          <a:p>
            <a:pPr defTabSz="449263"/>
            <a:endParaRPr lang="ja-JP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737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1F7FC-32D6-4F05-8C90-C089F9EA3D79}" type="slidenum">
              <a:rPr lang="en-US" altLang="ja-JP" smtClean="0">
                <a:solidFill>
                  <a:srgbClr val="000000"/>
                </a:solidFill>
              </a:rPr>
              <a:pPr/>
              <a:t>19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dirty="0" smtClean="0"/>
          </a:p>
          <a:p>
            <a:endParaRPr lang="ja-JP" altLang="en-US" dirty="0" smtClean="0"/>
          </a:p>
        </p:txBody>
      </p:sp>
      <p:sp>
        <p:nvSpPr>
          <p:cNvPr id="747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4DCA86-4A2A-4DAC-8368-C78E9D4501CA}" type="slidenum">
              <a:rPr lang="ja-JP" altLang="en-US" smtClean="0"/>
              <a:pPr/>
              <a:t>21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C6B692-6109-477F-8234-7F83F156BE30}" type="slidenum">
              <a:rPr lang="zh-TW" altLang="en-US" smtClean="0">
                <a:solidFill>
                  <a:srgbClr val="000000"/>
                </a:solidFill>
                <a:ea typeface="PMingLiU" pitchFamily="18" charset="-120"/>
              </a:rPr>
              <a:pPr/>
              <a:t>23</a:t>
            </a:fld>
            <a:endParaRPr lang="en-US" altLang="zh-TW" smtClean="0">
              <a:solidFill>
                <a:srgbClr val="000000"/>
              </a:solidFill>
              <a:ea typeface="PMingLiU" pitchFamily="18" charset="-12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ko-KR" smtClean="0"/>
          </a:p>
        </p:txBody>
      </p:sp>
      <p:sp>
        <p:nvSpPr>
          <p:cNvPr id="7680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C6AE06-F65B-46AD-867F-6EA224AFDF1E}" type="slidenum">
              <a:rPr lang="ko-KR" altLang="en-US" smtClean="0">
                <a:solidFill>
                  <a:srgbClr val="000000"/>
                </a:solidFill>
              </a:rPr>
              <a:pPr/>
              <a:t>24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ko-KR" smtClean="0"/>
          </a:p>
        </p:txBody>
      </p:sp>
      <p:sp>
        <p:nvSpPr>
          <p:cNvPr id="7782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FEEE6-FA75-41F5-9805-B56C96959BFB}" type="slidenum">
              <a:rPr lang="ko-KR" altLang="en-US" smtClean="0"/>
              <a:pPr/>
              <a:t>25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ko-KR" smtClean="0"/>
          </a:p>
        </p:txBody>
      </p:sp>
      <p:sp>
        <p:nvSpPr>
          <p:cNvPr id="7885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9DEFD-676D-4999-B9D7-B2F8DA91212D}" type="slidenum">
              <a:rPr lang="ko-KR" altLang="en-US" smtClean="0">
                <a:solidFill>
                  <a:srgbClr val="000000"/>
                </a:solidFill>
              </a:rPr>
              <a:pPr/>
              <a:t>26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798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D154D8-D58E-464D-866D-CF8BE72A5564}" type="slidenum">
              <a:rPr lang="en-US" altLang="ja-JP" smtClean="0"/>
              <a:pPr/>
              <a:t>35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F366A7-C7A9-4832-8FAC-00DC3625AF52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BEE3CA-4935-445C-ABA5-B5185B5FAC52}" type="slidenum">
              <a:rPr lang="en-US" altLang="ja-JP" smtClean="0"/>
              <a:pPr/>
              <a:t>39</a:t>
            </a:fld>
            <a:endParaRPr lang="en-US" altLang="ja-JP" smtClean="0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58" tIns="45629" rIns="91258" bIns="45629" anchor="b"/>
          <a:lstStyle/>
          <a:p>
            <a:pPr algn="r"/>
            <a:fld id="{60313672-6D56-488E-9B75-010DE66DE40D}" type="slidenum">
              <a:rPr lang="en-US" altLang="ja-JP" sz="1200">
                <a:latin typeface="Arial" pitchFamily="34" charset="0"/>
              </a:rPr>
              <a:pPr algn="r"/>
              <a:t>39</a:t>
            </a:fld>
            <a:endParaRPr lang="en-US" altLang="ja-JP" sz="1200">
              <a:latin typeface="Arial" pitchFamily="34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8294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0645F9-8358-4335-AC95-5983B3ED123D}" type="slidenum">
              <a:rPr lang="en-US" altLang="ja-JP" smtClean="0"/>
              <a:pPr/>
              <a:t>40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F366A7-C7A9-4832-8FAC-00DC3625AF52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839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ECC83-A002-41E0-B3D2-5A4D3416DEA6}" type="slidenum">
              <a:rPr lang="en-US" altLang="ja-JP" smtClean="0"/>
              <a:pPr/>
              <a:t>41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13505-2775-4C07-B823-B3F1D9D2C8A8}" type="slidenum">
              <a:rPr lang="en-US" altLang="ja-JP" smtClean="0">
                <a:solidFill>
                  <a:srgbClr val="000000"/>
                </a:solidFill>
              </a:rPr>
              <a:pPr/>
              <a:t>42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ko-KR" smtClean="0"/>
          </a:p>
        </p:txBody>
      </p:sp>
      <p:sp>
        <p:nvSpPr>
          <p:cNvPr id="8499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64F767-B9D7-4CAA-B04D-3AE6F6597D82}" type="slidenum">
              <a:rPr lang="ko-KR" altLang="en-US" smtClean="0">
                <a:solidFill>
                  <a:srgbClr val="000000"/>
                </a:solidFill>
              </a:rPr>
              <a:pPr/>
              <a:t>43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819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9DBE0-266D-493B-B459-D1468AD318E1}" type="slidenum">
              <a:rPr lang="ja-JP" altLang="en-US" smtClean="0"/>
              <a:pPr/>
              <a:t>44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dirty="0" smtClean="0"/>
          </a:p>
        </p:txBody>
      </p:sp>
      <p:sp>
        <p:nvSpPr>
          <p:cNvPr id="8806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F1718-F234-43D6-9D33-2B219398969D}" type="slidenum">
              <a:rPr lang="ja-JP" altLang="en-US" smtClean="0"/>
              <a:pPr/>
              <a:t>46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CA45A3-6752-449B-A85C-4A1D08F327B2}" type="slidenum">
              <a:rPr lang="en-US" altLang="ja-JP" smtClean="0"/>
              <a:pPr/>
              <a:t>4</a:t>
            </a:fld>
            <a:endParaRPr lang="en-US" altLang="ja-JP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996950"/>
            <a:ext cx="4537075" cy="3403600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8225" y="4730750"/>
            <a:ext cx="4730750" cy="185738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5120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40CFF0-0E72-4F74-B8A8-ED7F8DC20537}" type="slidenum">
              <a:rPr lang="en-US" altLang="ja-JP" smtClean="0"/>
              <a:pPr/>
              <a:t>7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696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D1345-E509-48B4-BECD-2DDFF9441F15}" type="slidenum">
              <a:rPr lang="en-US" altLang="ja-JP" smtClean="0"/>
              <a:pPr/>
              <a:t>9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DAD19-39E5-4876-A7A5-1312602F73BE}" type="slidenum">
              <a:rPr lang="en-US" altLang="ja-JP" smtClean="0"/>
              <a:pPr/>
              <a:t>13</a:t>
            </a:fld>
            <a:endParaRPr lang="en-US" altLang="ja-JP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smtClean="0"/>
          </a:p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32E38-0FE2-450C-8F46-E5A991397015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6679F4-2580-48A2-AA39-033EE0A72C95}" type="slidenum">
              <a:rPr lang="en-US" altLang="ja-JP">
                <a:solidFill>
                  <a:srgbClr val="000000"/>
                </a:solidFill>
              </a:rPr>
              <a:pPr/>
              <a:t>17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68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789E91-0D4F-48FD-9A77-D2AC8AC191EF}" type="slidenum">
              <a:rPr lang="en-US" altLang="zh-TW" smtClean="0"/>
              <a:pPr/>
              <a:t>18</a:t>
            </a:fld>
            <a:endParaRPr lang="en-US" altLang="zh-TW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5863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 useBgFill="1">
        <p:nvSpPr>
          <p:cNvPr id="5" name="角丸四角形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ja-JP" altLang="en-US" smtClean="0"/>
              <a:t>マスタ サブタイトルの書式設定</a:t>
            </a:r>
            <a:endParaRPr lang="en-US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1" name="日付プレースホル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BA700-8A50-4EA5-956C-C2AE1A2A0F0B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12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" name="スライド番号プレースホル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6717603-1A69-469D-BF02-F96C349FBEE4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51F2F-D913-4125-B8C8-3D47BAA312F9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4AC24-003A-4E3B-83F7-3585EEB208F7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771FD-8614-4C15-81E0-2C79A38CF82B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8CC7E-18BB-4D65-A930-73C04D55E940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タイトル、テキスト、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グラフ プレースホルダ 3"/>
          <p:cNvSpPr>
            <a:spLocks noGrp="1"/>
          </p:cNvSpPr>
          <p:nvPr>
            <p:ph type="chart" sz="half" idx="2"/>
          </p:nvPr>
        </p:nvSpPr>
        <p:spPr>
          <a:xfrm>
            <a:off x="4610100" y="1828800"/>
            <a:ext cx="3771900" cy="3657600"/>
          </a:xfrm>
        </p:spPr>
        <p:txBody>
          <a:bodyPr rtlCol="0">
            <a:normAutofit/>
          </a:bodyPr>
          <a:lstStyle/>
          <a:p>
            <a:pPr lvl="0"/>
            <a:endParaRPr lang="ja-JP" altLang="en-US" noProof="0" dirty="0" smtClean="0"/>
          </a:p>
        </p:txBody>
      </p:sp>
      <p:sp>
        <p:nvSpPr>
          <p:cNvPr id="5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161C1-E773-46DE-8AC9-C287DD7AEEEB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5CF30-DCB2-420D-9980-86214D6D9BC5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ED8BB-C13F-4ADD-8F39-0368AA37D483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55445-9A8F-4E25-ADB7-5E15EC20619B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 useBgFill="1">
        <p:nvSpPr>
          <p:cNvPr id="5" name="角丸四角形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6" name="正方形/長方形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AEEAE-AD14-47B1-ABD5-FB5A27533566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EC246-50EB-419A-97C1-42F1D13B9483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A7042-CEFE-4634-8416-DF9009E1E056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B7ECD-B27B-452A-8355-15FE0A8D8455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7175C-786E-4E27-A176-BD2262489039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8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8CEA7-2D12-42BD-9E1E-85B88FC9721D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7C3E-0869-413C-9D92-B54D32B42F2C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4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A4337-2AEA-46AE-A9D0-7CB4FF73C300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6ACDD-F4AD-45D0-B3A8-CE99A37C52FA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4F841-D1FD-4013-84B3-781C2DF4332F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 useBgFill="1">
        <p:nvSpPr>
          <p:cNvPr id="6" name="角丸四角形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50136-A211-4480-AAB0-B658533F294C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8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2CA25-7E8B-47B6-A470-A3424DD0DD85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ja-JP" altLang="en-US" noProof="0" dirty="0" smtClean="0"/>
              <a:t>アイコンをクリックして図を追加</a:t>
            </a:r>
            <a:endParaRPr lang="en-US" noProof="0" dirty="0"/>
          </a:p>
        </p:txBody>
      </p:sp>
      <p:sp>
        <p:nvSpPr>
          <p:cNvPr id="8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DDA1B-1CBC-4B55-8EBC-2340E73B4123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9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72155-0A3F-40CB-B717-A210A7AE9F38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 useBgFill="1">
        <p:nvSpPr>
          <p:cNvPr id="8" name="角丸四角形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5124" name="タイトル プレースホルダ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  <a:endParaRPr lang="en-US" smtClean="0"/>
          </a:p>
        </p:txBody>
      </p:sp>
      <p:sp>
        <p:nvSpPr>
          <p:cNvPr id="5125" name="テキスト プレースホルダ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32892B9-F813-4B94-8955-5D46293CF5F7}" type="datetime1">
              <a:rPr lang="ja-JP" altLang="en-US"/>
              <a:pPr>
                <a:defRPr/>
              </a:pPr>
              <a:t>2011/5/25</a:t>
            </a:fld>
            <a:endParaRPr lang="en-US" altLang="ja-JP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B4F9D801-2A78-4481-B51E-52D5F550EF0E}" type="slidenum">
              <a:rPr lang="ja-JP" altLang="en-US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1" r:id="rId1"/>
    <p:sldLayoutId id="2147485023" r:id="rId2"/>
    <p:sldLayoutId id="2147485032" r:id="rId3"/>
    <p:sldLayoutId id="2147485024" r:id="rId4"/>
    <p:sldLayoutId id="2147485025" r:id="rId5"/>
    <p:sldLayoutId id="2147485026" r:id="rId6"/>
    <p:sldLayoutId id="2147485027" r:id="rId7"/>
    <p:sldLayoutId id="2147485033" r:id="rId8"/>
    <p:sldLayoutId id="2147485034" r:id="rId9"/>
    <p:sldLayoutId id="2147485028" r:id="rId10"/>
    <p:sldLayoutId id="2147485029" r:id="rId11"/>
    <p:sldLayoutId id="214748503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Franklin Gothic Book" pitchFamily="34" charset="0"/>
          <a:ea typeface="HGｺﾞｼｯｸM" pitchFamily="4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Franklin Gothic Book" pitchFamily="34" charset="0"/>
          <a:ea typeface="HGｺﾞｼｯｸM" pitchFamily="4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Franklin Gothic Book" pitchFamily="34" charset="0"/>
          <a:ea typeface="HGｺﾞｼｯｸM" pitchFamily="4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Franklin Gothic Book" pitchFamily="34" charset="0"/>
          <a:ea typeface="HGｺﾞｼｯｸM" pitchFamily="4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Franklin Gothic Book" pitchFamily="34" charset="0"/>
          <a:ea typeface="HGｺﾞｼｯｸM" pitchFamily="4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Franklin Gothic Book" pitchFamily="34" charset="0"/>
          <a:ea typeface="HGｺﾞｼｯｸM" pitchFamily="4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Franklin Gothic Book" pitchFamily="34" charset="0"/>
          <a:ea typeface="HGｺﾞｼｯｸM" pitchFamily="4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Franklin Gothic Book" pitchFamily="34" charset="0"/>
          <a:ea typeface="HGｺﾞｼｯｸM" pitchFamily="49" charset="-128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103/PhysRevC.78.035202" TargetMode="External"/><Relationship Id="rId3" Type="http://schemas.openxmlformats.org/officeDocument/2006/relationships/hyperlink" Target="http://dx.doi.org/10.1016/j.physletb.2009.12.051" TargetMode="External"/><Relationship Id="rId7" Type="http://schemas.openxmlformats.org/officeDocument/2006/relationships/hyperlink" Target="http://dx.doi.org/10.1103/PhysRevLett.102.012501" TargetMode="External"/><Relationship Id="rId2" Type="http://schemas.openxmlformats.org/officeDocument/2006/relationships/hyperlink" Target="http://dx.doi.org/10.1103/PhysRevLett.104.17200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x.doi.org/10.1103/PhysRevC.79.025210" TargetMode="External"/><Relationship Id="rId5" Type="http://schemas.openxmlformats.org/officeDocument/2006/relationships/hyperlink" Target="http://dx.doi.org/10.1103/PhysRevLett.103.012001" TargetMode="External"/><Relationship Id="rId4" Type="http://schemas.openxmlformats.org/officeDocument/2006/relationships/hyperlink" Target="http://dx.doi.org/10.1103/PhysRevC.80.05220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oleObject" Target="../embeddings/oleObject5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w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番号プレースホル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751D80F-D345-4E30-BDCA-1FD97D12B571}" type="slidenum">
              <a:rPr lang="ja-JP" altLang="en-US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</a:t>
            </a:fld>
            <a:endParaRPr lang="en-US" altLang="ja-JP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2" descr="SP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67744" y="1818080"/>
            <a:ext cx="4680644" cy="3339112"/>
          </a:xfrm>
          <a:noFill/>
        </p:spPr>
      </p:pic>
      <p:sp>
        <p:nvSpPr>
          <p:cNvPr id="11270" name="Oval 5"/>
          <p:cNvSpPr>
            <a:spLocks noChangeArrowheads="1"/>
          </p:cNvSpPr>
          <p:nvPr/>
        </p:nvSpPr>
        <p:spPr bwMode="auto">
          <a:xfrm>
            <a:off x="4976663" y="2935680"/>
            <a:ext cx="215900" cy="215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4903638" y="2370530"/>
            <a:ext cx="215900" cy="428625"/>
          </a:xfrm>
          <a:prstGeom prst="downArrow">
            <a:avLst/>
          </a:prstGeom>
          <a:solidFill>
            <a:srgbClr val="FF0000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2" name="テキスト ボックス 14"/>
          <p:cNvSpPr txBox="1">
            <a:spLocks noChangeArrowheads="1"/>
          </p:cNvSpPr>
          <p:nvPr/>
        </p:nvSpPr>
        <p:spPr bwMode="auto">
          <a:xfrm>
            <a:off x="4714726" y="2000643"/>
            <a:ext cx="1441450" cy="36988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Times New Roman" pitchFamily="18" charset="0"/>
                <a:cs typeface="Times New Roman" pitchFamily="18" charset="0"/>
              </a:rPr>
              <a:t>LEPS/LEPS2</a:t>
            </a:r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4" name="Oval 5"/>
          <p:cNvSpPr>
            <a:spLocks noChangeArrowheads="1"/>
          </p:cNvSpPr>
          <p:nvPr/>
        </p:nvSpPr>
        <p:spPr bwMode="auto">
          <a:xfrm>
            <a:off x="5129063" y="2719780"/>
            <a:ext cx="215900" cy="215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テキスト ボックス 5"/>
          <p:cNvSpPr txBox="1">
            <a:spLocks noChangeArrowheads="1"/>
          </p:cNvSpPr>
          <p:nvPr/>
        </p:nvSpPr>
        <p:spPr bwMode="auto">
          <a:xfrm>
            <a:off x="683568" y="5213052"/>
            <a:ext cx="3854450" cy="1384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LEPS</a:t>
            </a:r>
            <a:r>
              <a:rPr lang="ja-JP" altLang="en-US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facility</a:t>
            </a:r>
          </a:p>
          <a:p>
            <a:pPr>
              <a:buFont typeface="Wingdings" pitchFamily="2" charset="2"/>
              <a:buChar char="u"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Experimental results</a:t>
            </a:r>
          </a:p>
          <a:p>
            <a:pPr>
              <a:buFont typeface="Wingdings" pitchFamily="2" charset="2"/>
              <a:buChar char="u"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New project, LEPS2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67544" y="-315416"/>
            <a:ext cx="827246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N* study at Japanese facilities</a:t>
            </a:r>
            <a:b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</a:br>
            <a:r>
              <a:rPr kumimoji="1" lang="en-US" altLang="ja-JP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-LEPS and LEPS2</a:t>
            </a:r>
            <a:endParaRPr kumimoji="1" lang="en-US" altLang="ja-JP" sz="3600" b="0" i="0" u="none" strike="noStrike" kern="1200" cap="none" spc="0" normalizeH="0" baseline="3000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395664" y="5229200"/>
            <a:ext cx="3352800" cy="1138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Mizuki Sumihama </a:t>
            </a:r>
          </a:p>
          <a:p>
            <a:pPr algn="ctr"/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For LEPS collaboration</a:t>
            </a:r>
          </a:p>
          <a:p>
            <a:pPr algn="ctr"/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Gifu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番号プレースホルダ 1"/>
          <p:cNvSpPr>
            <a:spLocks noGrp="1"/>
          </p:cNvSpPr>
          <p:nvPr>
            <p:ph type="sldNum" sz="quarter" idx="12"/>
          </p:nvPr>
        </p:nvSpPr>
        <p:spPr bwMode="auto">
          <a:xfrm>
            <a:off x="146050" y="6224588"/>
            <a:ext cx="457200" cy="4572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CB93298-F4E0-47C0-BE45-B777B516F9FE}" type="slidenum">
              <a:rPr lang="ja-JP" altLang="en-US"/>
              <a:pPr>
                <a:defRPr/>
              </a:pPr>
              <a:t>10</a:t>
            </a:fld>
            <a:endParaRPr lang="en-US" altLang="ja-JP" dirty="0"/>
          </a:p>
        </p:txBody>
      </p:sp>
      <p:pic>
        <p:nvPicPr>
          <p:cNvPr id="22531" name="図 2" descr="csvss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25" y="1682750"/>
            <a:ext cx="7324725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2"/>
          <p:cNvSpPr txBox="1">
            <a:spLocks noChangeArrowheads="1"/>
          </p:cNvSpPr>
          <p:nvPr/>
        </p:nvSpPr>
        <p:spPr bwMode="auto">
          <a:xfrm>
            <a:off x="-252413" y="401638"/>
            <a:ext cx="84931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Differential cross sections</a:t>
            </a:r>
          </a:p>
          <a:p>
            <a:pPr algn="ctr"/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lang="en-US" altLang="ja-JP" sz="400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/d</a:t>
            </a:r>
            <a:r>
              <a:rPr lang="en-US" altLang="ja-JP" sz="400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W</a:t>
            </a:r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vs. </a:t>
            </a:r>
            <a:r>
              <a:rPr lang="en-US" altLang="ja-JP" sz="4000">
                <a:solidFill>
                  <a:srgbClr val="0000FF"/>
                </a:solidFill>
                <a:latin typeface="Century" pitchFamily="18" charset="0"/>
                <a:ea typeface="Arial Unicode MS" pitchFamily="50" charset="-128"/>
                <a:cs typeface="Arial Unicode MS" pitchFamily="50" charset="-128"/>
              </a:rPr>
              <a:t>√s</a:t>
            </a:r>
            <a:endParaRPr lang="en-US" altLang="ja-JP" sz="4000" baseline="-250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647950" y="2438400"/>
            <a:ext cx="303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i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Orsay(PR 164, 1623(1967))</a:t>
            </a:r>
            <a:endParaRPr lang="ja-JP" altLang="en-US" i="1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3943350" y="2992438"/>
            <a:ext cx="2916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i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DESY(PRL 20, 230(1968))</a:t>
            </a:r>
            <a:endParaRPr lang="ja-JP" altLang="en-US" i="1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" name="正方形/長方形 7"/>
          <p:cNvSpPr>
            <a:spLocks noChangeArrowheads="1"/>
          </p:cNvSpPr>
          <p:nvPr/>
        </p:nvSpPr>
        <p:spPr bwMode="auto">
          <a:xfrm>
            <a:off x="5580063" y="2592388"/>
            <a:ext cx="1460500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cos</a:t>
            </a:r>
            <a:r>
              <a:rPr lang="en-US" altLang="ja-JP" sz="2000">
                <a:latin typeface="Symbol" pitchFamily="18" charset="2"/>
              </a:rPr>
              <a:t>Q</a:t>
            </a:r>
            <a:r>
              <a:rPr lang="en-US" altLang="ja-JP" sz="2000" baseline="-25000"/>
              <a:t>cm </a:t>
            </a:r>
            <a:r>
              <a:rPr lang="en-US" altLang="ja-JP" sz="2000">
                <a:latin typeface="Symbol" pitchFamily="18" charset="2"/>
              </a:rPr>
              <a:t>=-1</a:t>
            </a:r>
            <a:endParaRPr lang="ja-JP" altLang="en-US" sz="2000">
              <a:latin typeface="Symbol" pitchFamily="18" charset="2"/>
            </a:endParaRPr>
          </a:p>
        </p:txBody>
      </p:sp>
      <p:sp>
        <p:nvSpPr>
          <p:cNvPr id="9" name="正方形/長方形 8"/>
          <p:cNvSpPr>
            <a:spLocks noChangeArrowheads="1"/>
          </p:cNvSpPr>
          <p:nvPr/>
        </p:nvSpPr>
        <p:spPr bwMode="auto">
          <a:xfrm>
            <a:off x="2287588" y="3671888"/>
            <a:ext cx="1927225" cy="163195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2000">
                <a:solidFill>
                  <a:srgbClr val="C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LEPS</a:t>
            </a:r>
          </a:p>
          <a:p>
            <a:pPr algn="r"/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cos</a:t>
            </a:r>
            <a:r>
              <a:rPr lang="en-US" altLang="ja-JP" sz="2000">
                <a:latin typeface="Symbol" pitchFamily="18" charset="2"/>
              </a:rPr>
              <a:t>Q</a:t>
            </a:r>
            <a:r>
              <a:rPr lang="en-US" altLang="ja-JP" sz="2000" baseline="-25000"/>
              <a:t>cm </a:t>
            </a:r>
            <a:r>
              <a:rPr lang="en-US" altLang="ja-JP" sz="2000">
                <a:solidFill>
                  <a:srgbClr val="FF0000"/>
                </a:solidFill>
                <a:latin typeface="Symbol" pitchFamily="18" charset="2"/>
              </a:rPr>
              <a:t>=-0.975</a:t>
            </a:r>
          </a:p>
          <a:p>
            <a:pPr algn="r">
              <a:buFont typeface="Symbol" pitchFamily="18" charset="2"/>
              <a:buChar char=" "/>
            </a:pPr>
            <a:r>
              <a:rPr lang="en-US" altLang="ja-JP" sz="2000">
                <a:solidFill>
                  <a:srgbClr val="00B050"/>
                </a:solidFill>
                <a:latin typeface="Symbol" pitchFamily="18" charset="2"/>
              </a:rPr>
              <a:t>-0.875</a:t>
            </a:r>
          </a:p>
          <a:p>
            <a:pPr algn="r">
              <a:buFont typeface="Symbol" pitchFamily="18" charset="2"/>
              <a:buChar char=" "/>
            </a:pPr>
            <a:r>
              <a:rPr lang="en-US" altLang="ja-JP" sz="2000">
                <a:solidFill>
                  <a:srgbClr val="0000FF"/>
                </a:solidFill>
                <a:latin typeface="Symbol" pitchFamily="18" charset="2"/>
              </a:rPr>
              <a:t>-0.775</a:t>
            </a:r>
          </a:p>
          <a:p>
            <a:pPr algn="r">
              <a:buFont typeface="Symbol" pitchFamily="18" charset="2"/>
              <a:buChar char=" "/>
            </a:pPr>
            <a:r>
              <a:rPr lang="en-US" altLang="ja-JP" sz="2000">
                <a:solidFill>
                  <a:srgbClr val="FF3399"/>
                </a:solidFill>
                <a:latin typeface="Symbol" pitchFamily="18" charset="2"/>
              </a:rPr>
              <a:t>-0.675</a:t>
            </a:r>
            <a:endParaRPr lang="ja-JP" altLang="en-US" sz="2000">
              <a:solidFill>
                <a:srgbClr val="FF3399"/>
              </a:solidFill>
              <a:latin typeface="Symbol" pitchFamily="18" charset="2"/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6565900" y="4270375"/>
            <a:ext cx="355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/>
              <a:t>?</a:t>
            </a:r>
            <a:endParaRPr lang="ja-JP" altLang="en-US" sz="2800"/>
          </a:p>
        </p:txBody>
      </p:sp>
      <p:pic>
        <p:nvPicPr>
          <p:cNvPr id="23" name="図 22" descr="csvss3gev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625" y="1682750"/>
            <a:ext cx="7324725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92863" y="1655763"/>
            <a:ext cx="19542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New data</a:t>
            </a:r>
          </a:p>
          <a:p>
            <a:r>
              <a:rPr lang="en-US" altLang="ja-JP" sz="2400" b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Preliminary 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4806950" y="4270375"/>
            <a:ext cx="1009650" cy="1363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 rot="20309117">
            <a:off x="3943350" y="3348038"/>
            <a:ext cx="865188" cy="1463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27" name="横巻き 26"/>
          <p:cNvSpPr/>
          <p:nvPr/>
        </p:nvSpPr>
        <p:spPr>
          <a:xfrm>
            <a:off x="7345363" y="115888"/>
            <a:ext cx="1554162" cy="100965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6600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altLang="ja-JP" sz="6600" baseline="30000" dirty="0">
                <a:solidFill>
                  <a:schemeClr val="tx1"/>
                </a:solidFill>
              </a:rPr>
              <a:t>0</a:t>
            </a:r>
            <a:endParaRPr lang="ja-JP" altLang="en-US" sz="6600" baseline="30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22" grpId="0"/>
      <p:bldP spid="24" grpId="0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B55D-0D44-474E-B4E2-FFF81FA76487}" type="slidenum">
              <a:rPr lang="ja-JP" altLang="en-US"/>
              <a:pPr>
                <a:defRPr/>
              </a:pPr>
              <a:t>11</a:t>
            </a:fld>
            <a:endParaRPr lang="en-US" altLang="ja-JP" dirty="0"/>
          </a:p>
        </p:txBody>
      </p:sp>
      <p:pic>
        <p:nvPicPr>
          <p:cNvPr id="23555" name="図 4" descr="csvss2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981075"/>
            <a:ext cx="8516938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テキスト ボックス 5"/>
          <p:cNvSpPr txBox="1">
            <a:spLocks noChangeArrowheads="1"/>
          </p:cNvSpPr>
          <p:nvPr/>
        </p:nvSpPr>
        <p:spPr bwMode="auto">
          <a:xfrm>
            <a:off x="563563" y="282575"/>
            <a:ext cx="58070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g"/>
            </a:pPr>
            <a:r>
              <a:rPr lang="en-US" altLang="ja-JP" sz="4000">
                <a:solidFill>
                  <a:srgbClr val="0000FF"/>
                </a:solidFill>
              </a:rPr>
              <a:t> + p </a:t>
            </a:r>
            <a:r>
              <a:rPr lang="en-US" altLang="ja-JP" sz="4000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en-US" altLang="ja-JP" sz="400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sz="4000" baseline="30000">
                <a:solidFill>
                  <a:srgbClr val="0000FF"/>
                </a:solidFill>
                <a:sym typeface="Wingdings" pitchFamily="2" charset="2"/>
              </a:rPr>
              <a:t>+</a:t>
            </a:r>
            <a:r>
              <a:rPr lang="en-US" altLang="ja-JP" sz="4000">
                <a:solidFill>
                  <a:srgbClr val="0000FF"/>
                </a:solidFill>
                <a:sym typeface="Wingdings" pitchFamily="2" charset="2"/>
              </a:rPr>
              <a:t> + n    ….N*?</a:t>
            </a:r>
          </a:p>
          <a:p>
            <a:pPr>
              <a:buFont typeface="Symbol" pitchFamily="18" charset="2"/>
              <a:buChar char="g"/>
            </a:pPr>
            <a:r>
              <a:rPr lang="en-US" altLang="ja-JP" sz="4000">
                <a:solidFill>
                  <a:srgbClr val="FF0000"/>
                </a:solidFill>
                <a:sym typeface="Wingdings" pitchFamily="2" charset="2"/>
              </a:rPr>
              <a:t> + p  </a:t>
            </a:r>
            <a:r>
              <a:rPr lang="en-US" altLang="ja-JP" sz="400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sz="4000" baseline="30000">
                <a:solidFill>
                  <a:srgbClr val="FF0000"/>
                </a:solidFill>
                <a:sym typeface="Wingdings" pitchFamily="2" charset="2"/>
              </a:rPr>
              <a:t>o</a:t>
            </a:r>
            <a:r>
              <a:rPr lang="en-US" altLang="ja-JP" sz="4000">
                <a:solidFill>
                  <a:srgbClr val="FF0000"/>
                </a:solidFill>
                <a:sym typeface="Wingdings" pitchFamily="2" charset="2"/>
              </a:rPr>
              <a:t> + p    ….</a:t>
            </a:r>
            <a:r>
              <a:rPr lang="en-US" altLang="ja-JP" sz="400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ja-JP" sz="4000">
                <a:solidFill>
                  <a:srgbClr val="FF0000"/>
                </a:solidFill>
                <a:sym typeface="Wingdings" pitchFamily="2" charset="2"/>
              </a:rPr>
              <a:t>*? </a:t>
            </a:r>
            <a:endParaRPr lang="ja-JP" altLang="en-US" sz="4000">
              <a:solidFill>
                <a:srgbClr val="FF0000"/>
              </a:solidFill>
            </a:endParaRPr>
          </a:p>
        </p:txBody>
      </p:sp>
      <p:sp>
        <p:nvSpPr>
          <p:cNvPr id="23557" name="正方形/長方形 6"/>
          <p:cNvSpPr>
            <a:spLocks noChangeArrowheads="1"/>
          </p:cNvSpPr>
          <p:nvPr/>
        </p:nvSpPr>
        <p:spPr bwMode="auto">
          <a:xfrm>
            <a:off x="5580063" y="2278063"/>
            <a:ext cx="1855787" cy="4619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cos</a:t>
            </a:r>
            <a:r>
              <a:rPr lang="en-US" altLang="ja-JP" sz="2400">
                <a:latin typeface="Symbol" pitchFamily="18" charset="2"/>
              </a:rPr>
              <a:t>Q</a:t>
            </a:r>
            <a:r>
              <a:rPr lang="en-US" altLang="ja-JP" sz="2400" baseline="-25000"/>
              <a:t>cm  </a:t>
            </a:r>
            <a:r>
              <a:rPr lang="en-US" altLang="ja-JP" sz="2400">
                <a:latin typeface="Symbol" pitchFamily="18" charset="2"/>
              </a:rPr>
              <a:t>= -1</a:t>
            </a:r>
            <a:endParaRPr lang="ja-JP" altLang="en-US" sz="2400">
              <a:latin typeface="Symbol" pitchFamily="18" charset="2"/>
            </a:endParaRPr>
          </a:p>
        </p:txBody>
      </p:sp>
      <p:sp>
        <p:nvSpPr>
          <p:cNvPr id="8" name="上矢印 7"/>
          <p:cNvSpPr/>
          <p:nvPr/>
        </p:nvSpPr>
        <p:spPr>
          <a:xfrm>
            <a:off x="1979613" y="3213100"/>
            <a:ext cx="144462" cy="7207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23559" name="テキスト ボックス 8"/>
          <p:cNvSpPr txBox="1">
            <a:spLocks noChangeArrowheads="1"/>
          </p:cNvSpPr>
          <p:nvPr/>
        </p:nvSpPr>
        <p:spPr bwMode="auto">
          <a:xfrm>
            <a:off x="1619250" y="3933825"/>
            <a:ext cx="1025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Symbol" pitchFamily="18" charset="2"/>
              </a:rPr>
              <a:t>D</a:t>
            </a:r>
            <a:r>
              <a:rPr lang="en-US" altLang="ja-JP"/>
              <a:t>(1232)</a:t>
            </a:r>
            <a:endParaRPr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rot="5400000">
            <a:off x="3059907" y="2780506"/>
            <a:ext cx="431800" cy="158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rot="5400000">
            <a:off x="3620293" y="3044032"/>
            <a:ext cx="608013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16200000" flipH="1">
            <a:off x="4498975" y="4446588"/>
            <a:ext cx="720725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rot="5400000">
            <a:off x="5110957" y="4329906"/>
            <a:ext cx="647700" cy="158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4" name="テキスト ボックス 24"/>
          <p:cNvSpPr txBox="1">
            <a:spLocks noChangeArrowheads="1"/>
          </p:cNvSpPr>
          <p:nvPr/>
        </p:nvSpPr>
        <p:spPr bwMode="auto">
          <a:xfrm>
            <a:off x="4356100" y="3563938"/>
            <a:ext cx="8794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N(2190)</a:t>
            </a:r>
          </a:p>
          <a:p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  7/2</a:t>
            </a:r>
            <a:r>
              <a:rPr lang="en-US" altLang="ja-JP" sz="1600" baseline="30000">
                <a:latin typeface="Times New Roman" pitchFamily="18" charset="0"/>
                <a:cs typeface="Times New Roman" pitchFamily="18" charset="0"/>
              </a:rPr>
              <a:t>-</a:t>
            </a:r>
            <a:endParaRPr lang="ja-JP" altLang="en-US" sz="1600" baseline="30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5" name="テキスト ボックス 25"/>
          <p:cNvSpPr txBox="1">
            <a:spLocks noChangeArrowheads="1"/>
          </p:cNvSpPr>
          <p:nvPr/>
        </p:nvSpPr>
        <p:spPr bwMode="auto">
          <a:xfrm>
            <a:off x="5441950" y="3933825"/>
            <a:ext cx="858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(2420)</a:t>
            </a:r>
          </a:p>
          <a:p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11/2+</a:t>
            </a:r>
            <a:endParaRPr lang="ja-JP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6" name="テキスト ボックス 29"/>
          <p:cNvSpPr txBox="1">
            <a:spLocks noChangeArrowheads="1"/>
          </p:cNvSpPr>
          <p:nvPr/>
        </p:nvSpPr>
        <p:spPr bwMode="auto">
          <a:xfrm>
            <a:off x="2682875" y="2060575"/>
            <a:ext cx="88106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N(1720)</a:t>
            </a:r>
          </a:p>
          <a:p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3/2+</a:t>
            </a:r>
            <a:endParaRPr lang="ja-JP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7" name="テキスト ボックス 30"/>
          <p:cNvSpPr txBox="1">
            <a:spLocks noChangeArrowheads="1"/>
          </p:cNvSpPr>
          <p:nvPr/>
        </p:nvSpPr>
        <p:spPr bwMode="auto">
          <a:xfrm>
            <a:off x="3708400" y="2205038"/>
            <a:ext cx="879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(1920)</a:t>
            </a:r>
          </a:p>
          <a:p>
            <a:r>
              <a:rPr lang="en-US" altLang="ja-JP" sz="1600">
                <a:latin typeface="Times New Roman" pitchFamily="18" charset="0"/>
                <a:cs typeface="Times New Roman" pitchFamily="18" charset="0"/>
              </a:rPr>
              <a:t>3/2+</a:t>
            </a:r>
          </a:p>
        </p:txBody>
      </p:sp>
      <p:sp>
        <p:nvSpPr>
          <p:cNvPr id="23568" name="テキスト ボックス 16"/>
          <p:cNvSpPr txBox="1">
            <a:spLocks noChangeArrowheads="1"/>
          </p:cNvSpPr>
          <p:nvPr/>
        </p:nvSpPr>
        <p:spPr bwMode="auto">
          <a:xfrm>
            <a:off x="6553200" y="404813"/>
            <a:ext cx="2590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ja-JP" sz="2000"/>
          </a:p>
          <a:p>
            <a:r>
              <a:rPr lang="en-US" altLang="ja-JP" sz="2000"/>
              <a:t>Previous data</a:t>
            </a:r>
          </a:p>
          <a:p>
            <a:r>
              <a:rPr lang="en-US" altLang="ja-JP" sz="2000"/>
              <a:t>PRD vol.6, 1 (1972) </a:t>
            </a:r>
          </a:p>
          <a:p>
            <a:endParaRPr lang="ja-JP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図 12" descr="go3pre.183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60325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テキスト ボックス 2"/>
          <p:cNvSpPr txBox="1">
            <a:spLocks noChangeArrowheads="1"/>
          </p:cNvSpPr>
          <p:nvPr/>
        </p:nvSpPr>
        <p:spPr bwMode="auto">
          <a:xfrm>
            <a:off x="4067175" y="1557338"/>
            <a:ext cx="4727575" cy="157003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Resonances strongly coupled to</a:t>
            </a:r>
            <a:r>
              <a:rPr lang="en-US" altLang="ja-JP" sz="2400" dirty="0">
                <a:latin typeface="Symbol" pitchFamily="18" charset="2"/>
                <a:cs typeface="Times New Roman" pitchFamily="18" charset="0"/>
              </a:rPr>
              <a:t> hN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  S(1535) --- contain </a:t>
            </a:r>
            <a:r>
              <a:rPr lang="en-US" altLang="ja-JP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ss-bar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  P(1710/1720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)?</a:t>
            </a:r>
            <a:endParaRPr lang="en-US" altLang="ja-JP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?</a:t>
            </a:r>
          </a:p>
        </p:txBody>
      </p:sp>
      <p:sp>
        <p:nvSpPr>
          <p:cNvPr id="15364" name="スライド番号プレースホルダ 1"/>
          <p:cNvSpPr>
            <a:spLocks noGrp="1"/>
          </p:cNvSpPr>
          <p:nvPr>
            <p:ph type="sldNum" sz="quarter" idx="12"/>
          </p:nvPr>
        </p:nvSpPr>
        <p:spPr bwMode="auto">
          <a:solidFill>
            <a:schemeClr val="accent2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7FFBB81-A28F-4D82-A0F7-07F6107C22AD}" type="slidenum">
              <a:rPr lang="ja-JP" altLang="en-US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5" name="右矢印 4"/>
          <p:cNvSpPr/>
          <p:nvPr/>
        </p:nvSpPr>
        <p:spPr>
          <a:xfrm rot="19310782">
            <a:off x="4703763" y="4762500"/>
            <a:ext cx="93662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3924300" y="5156200"/>
            <a:ext cx="1655763" cy="936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rot="5400000">
            <a:off x="1979612" y="2894013"/>
            <a:ext cx="792163" cy="5032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4" name="テキスト ボックス 9"/>
          <p:cNvSpPr txBox="1">
            <a:spLocks noChangeArrowheads="1"/>
          </p:cNvSpPr>
          <p:nvPr/>
        </p:nvSpPr>
        <p:spPr bwMode="auto">
          <a:xfrm>
            <a:off x="2124075" y="2349500"/>
            <a:ext cx="15087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z="24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(1535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5400000">
            <a:off x="2555876" y="4614862"/>
            <a:ext cx="431800" cy="3587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テキスト ボックス 12"/>
          <p:cNvSpPr txBox="1">
            <a:spLocks noChangeArrowheads="1"/>
          </p:cNvSpPr>
          <p:nvPr/>
        </p:nvSpPr>
        <p:spPr bwMode="auto">
          <a:xfrm>
            <a:off x="2308225" y="4140200"/>
            <a:ext cx="18806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P(1720/1710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)?</a:t>
            </a:r>
            <a:endParaRPr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4587" name="テキスト ボックス 12"/>
          <p:cNvSpPr txBox="1">
            <a:spLocks noChangeArrowheads="1"/>
          </p:cNvSpPr>
          <p:nvPr/>
        </p:nvSpPr>
        <p:spPr bwMode="auto">
          <a:xfrm>
            <a:off x="4343400" y="4076700"/>
            <a:ext cx="2749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Higher mass resonance?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4588" name="正方形/長方形 5"/>
          <p:cNvSpPr>
            <a:spLocks noChangeArrowheads="1"/>
          </p:cNvSpPr>
          <p:nvPr/>
        </p:nvSpPr>
        <p:spPr bwMode="auto">
          <a:xfrm>
            <a:off x="2138363" y="434975"/>
            <a:ext cx="5321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80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h</a:t>
            </a:r>
            <a:r>
              <a:rPr lang="en-US" altLang="ja-JP" sz="48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photoproduction </a:t>
            </a:r>
            <a:endParaRPr lang="ja-JP" altLang="en-US" sz="4800"/>
          </a:p>
        </p:txBody>
      </p:sp>
      <p:sp>
        <p:nvSpPr>
          <p:cNvPr id="15" name="横巻き 14"/>
          <p:cNvSpPr/>
          <p:nvPr/>
        </p:nvSpPr>
        <p:spPr>
          <a:xfrm>
            <a:off x="7345363" y="115888"/>
            <a:ext cx="1554162" cy="100965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6600" dirty="0">
                <a:solidFill>
                  <a:schemeClr val="tx1"/>
                </a:solidFill>
                <a:latin typeface="Symbol" pitchFamily="18" charset="2"/>
              </a:rPr>
              <a:t>h</a:t>
            </a:r>
            <a:endParaRPr lang="ja-JP" altLang="en-US" sz="6600" baseline="30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図 20" descr="csegcol-eta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1700213"/>
            <a:ext cx="7323138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スライド番号プレースホルダ 10"/>
          <p:cNvSpPr>
            <a:spLocks noGrp="1"/>
          </p:cNvSpPr>
          <p:nvPr>
            <p:ph type="sldNum" sz="quarter" idx="12"/>
          </p:nvPr>
        </p:nvSpPr>
        <p:spPr bwMode="auto">
          <a:ln>
            <a:round/>
            <a:headEnd/>
            <a:tailEnd/>
          </a:ln>
        </p:spPr>
        <p:txBody>
          <a:bodyPr rtlCol="0"/>
          <a:lstStyle/>
          <a:p>
            <a:pPr>
              <a:defRPr/>
            </a:pPr>
            <a:fld id="{1B58065D-88B9-4CAE-9F76-A787039A695C}" type="slidenum">
              <a:rPr lang="en-US" altLang="ja-JP">
                <a:solidFill>
                  <a:schemeClr val="tx1">
                    <a:tint val="75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pPr>
                <a:defRPr/>
              </a:pPr>
              <a:t>13</a:t>
            </a:fld>
            <a:endParaRPr lang="en-US" altLang="ja-JP" dirty="0">
              <a:solidFill>
                <a:schemeClr val="tx1">
                  <a:tint val="75000"/>
                </a:schemeClr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3213" y="328613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Differential cross sections</a:t>
            </a:r>
            <a:b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lang="en-US" altLang="ja-JP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/d</a:t>
            </a:r>
            <a:r>
              <a:rPr lang="en-US" altLang="ja-JP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W</a:t>
            </a:r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vs. </a:t>
            </a:r>
            <a:r>
              <a:rPr lang="en-US" altLang="ja-JP" smtClean="0">
                <a:solidFill>
                  <a:srgbClr val="0000FF"/>
                </a:solidFill>
                <a:latin typeface="Century" pitchFamily="18" charset="0"/>
                <a:ea typeface="Arial Unicode MS" pitchFamily="50" charset="-128"/>
                <a:cs typeface="Arial Unicode MS" pitchFamily="50" charset="-128"/>
              </a:rPr>
              <a:t>W</a:t>
            </a:r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781050" y="1806575"/>
            <a:ext cx="1411288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LEPS data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5795963" y="1835150"/>
            <a:ext cx="307022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SAID -partial-wave analysis </a:t>
            </a:r>
          </a:p>
        </p:txBody>
      </p:sp>
      <p:sp>
        <p:nvSpPr>
          <p:cNvPr id="25607" name="Line 15"/>
          <p:cNvSpPr>
            <a:spLocks noChangeShapeType="1"/>
          </p:cNvSpPr>
          <p:nvPr/>
        </p:nvSpPr>
        <p:spPr bwMode="auto">
          <a:xfrm>
            <a:off x="5364163" y="2020888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5608" name="Oval 16"/>
          <p:cNvSpPr>
            <a:spLocks noChangeArrowheads="1"/>
          </p:cNvSpPr>
          <p:nvPr/>
        </p:nvSpPr>
        <p:spPr bwMode="auto">
          <a:xfrm>
            <a:off x="611188" y="1889125"/>
            <a:ext cx="142875" cy="161925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5609" name="Oval 17"/>
          <p:cNvSpPr>
            <a:spLocks noChangeArrowheads="1"/>
          </p:cNvSpPr>
          <p:nvPr/>
        </p:nvSpPr>
        <p:spPr bwMode="auto">
          <a:xfrm>
            <a:off x="2509838" y="1787525"/>
            <a:ext cx="142875" cy="144463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rgbClr val="00FF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5610" name="Text Box 11"/>
          <p:cNvSpPr txBox="1">
            <a:spLocks noChangeArrowheads="1"/>
          </p:cNvSpPr>
          <p:nvPr/>
        </p:nvSpPr>
        <p:spPr bwMode="auto">
          <a:xfrm>
            <a:off x="1563688" y="6110288"/>
            <a:ext cx="6629400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Wide structure is seen above </a:t>
            </a:r>
            <a:r>
              <a:rPr lang="en-US" altLang="ja-JP" sz="24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W=2.0 GeV</a:t>
            </a:r>
            <a:endParaRPr lang="en-US" altLang="ja-JP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5611" name="正方形/長方形 12"/>
          <p:cNvSpPr>
            <a:spLocks noChangeArrowheads="1"/>
          </p:cNvSpPr>
          <p:nvPr/>
        </p:nvSpPr>
        <p:spPr bwMode="auto">
          <a:xfrm>
            <a:off x="2654300" y="1679575"/>
            <a:ext cx="1917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Jlab/CLAS data</a:t>
            </a:r>
            <a:endParaRPr lang="en-US" altLang="ja-JP" sz="1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Bonn/ELSA data</a:t>
            </a:r>
            <a:endParaRPr lang="en-US" altLang="ja-JP" sz="16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5" name="横巻き 14"/>
          <p:cNvSpPr/>
          <p:nvPr/>
        </p:nvSpPr>
        <p:spPr>
          <a:xfrm>
            <a:off x="7345363" y="115888"/>
            <a:ext cx="1554162" cy="100965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6600" dirty="0">
                <a:solidFill>
                  <a:schemeClr val="tx1"/>
                </a:solidFill>
                <a:latin typeface="Symbol" pitchFamily="18" charset="2"/>
              </a:rPr>
              <a:t>h</a:t>
            </a:r>
            <a:endParaRPr lang="ja-JP" altLang="en-US" sz="6600" baseline="30000" dirty="0">
              <a:solidFill>
                <a:schemeClr val="tx1"/>
              </a:solidFill>
            </a:endParaRPr>
          </a:p>
        </p:txBody>
      </p:sp>
      <p:sp>
        <p:nvSpPr>
          <p:cNvPr id="25613" name="Oval 17"/>
          <p:cNvSpPr>
            <a:spLocks noChangeArrowheads="1"/>
          </p:cNvSpPr>
          <p:nvPr/>
        </p:nvSpPr>
        <p:spPr bwMode="auto">
          <a:xfrm>
            <a:off x="2484438" y="2092325"/>
            <a:ext cx="142875" cy="144463"/>
          </a:xfrm>
          <a:prstGeom prst="ellipse">
            <a:avLst/>
          </a:prstGeom>
          <a:solidFill>
            <a:srgbClr val="FFFFFF"/>
          </a:solidFill>
          <a:ln w="19050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rgbClr val="00FF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5614" name="図 15" descr="csegcol-eta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188" y="1700213"/>
            <a:ext cx="732472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番号プレースホルダ 1"/>
          <p:cNvSpPr>
            <a:spLocks noGrp="1"/>
          </p:cNvSpPr>
          <p:nvPr>
            <p:ph type="sldNum" sz="quarter" idx="12"/>
          </p:nvPr>
        </p:nvSpPr>
        <p:spPr bwMode="auto">
          <a:solidFill>
            <a:schemeClr val="accent2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1844E64-6250-439E-8CF4-B7CA59CE225B}" type="slidenum">
              <a:rPr lang="ja-JP" altLang="en-US"/>
              <a:pPr>
                <a:defRPr/>
              </a:pPr>
              <a:t>14</a:t>
            </a:fld>
            <a:endParaRPr lang="en-US" altLang="ja-JP" dirty="0"/>
          </a:p>
        </p:txBody>
      </p:sp>
      <p:grpSp>
        <p:nvGrpSpPr>
          <p:cNvPr id="26627" name="グループ化 8"/>
          <p:cNvGrpSpPr>
            <a:grpSpLocks/>
          </p:cNvGrpSpPr>
          <p:nvPr/>
        </p:nvGrpSpPr>
        <p:grpSpPr bwMode="auto">
          <a:xfrm>
            <a:off x="900113" y="830263"/>
            <a:ext cx="6813550" cy="5794375"/>
            <a:chOff x="1071538" y="925474"/>
            <a:chExt cx="6813001" cy="5796001"/>
          </a:xfrm>
        </p:grpSpPr>
        <p:pic>
          <p:nvPicPr>
            <p:cNvPr id="26632" name="図 2" descr="etap-omega2.eps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1538" y="925474"/>
              <a:ext cx="6813001" cy="5796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正方形/長方形 3"/>
            <p:cNvSpPr/>
            <p:nvPr/>
          </p:nvSpPr>
          <p:spPr>
            <a:xfrm>
              <a:off x="3000195" y="1643225"/>
              <a:ext cx="1000044" cy="29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6000328" y="1652753"/>
              <a:ext cx="1000044" cy="285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3000195" y="4071193"/>
              <a:ext cx="857181" cy="285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6000328" y="3928278"/>
              <a:ext cx="1000044" cy="4287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26637" name="テキスト ボックス 7"/>
            <p:cNvSpPr txBox="1">
              <a:spLocks noChangeArrowheads="1"/>
            </p:cNvSpPr>
            <p:nvPr/>
          </p:nvSpPr>
          <p:spPr bwMode="auto">
            <a:xfrm>
              <a:off x="1998088" y="1673260"/>
              <a:ext cx="3480440" cy="267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800">
                  <a:solidFill>
                    <a:srgbClr val="CC0000"/>
                  </a:solidFill>
                  <a:latin typeface="Symbol" pitchFamily="18" charset="2"/>
                </a:rPr>
                <a:t>h                               h</a:t>
              </a:r>
              <a:r>
                <a:rPr lang="en-US" altLang="ja-JP" sz="2800">
                  <a:solidFill>
                    <a:srgbClr val="CC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’</a:t>
              </a:r>
              <a:endParaRPr lang="en-US" altLang="ja-JP" sz="2800">
                <a:solidFill>
                  <a:srgbClr val="CC0000"/>
                </a:solidFill>
                <a:latin typeface="Symbol" pitchFamily="18" charset="2"/>
              </a:endParaRPr>
            </a:p>
            <a:p>
              <a:endParaRPr lang="en-US" altLang="ja-JP" sz="2800">
                <a:solidFill>
                  <a:srgbClr val="CC0000"/>
                </a:solidFill>
                <a:latin typeface="Symbol" pitchFamily="18" charset="2"/>
              </a:endParaRPr>
            </a:p>
            <a:p>
              <a:endParaRPr lang="en-US" altLang="ja-JP" sz="2800">
                <a:solidFill>
                  <a:srgbClr val="CC0000"/>
                </a:solidFill>
                <a:latin typeface="Symbol" pitchFamily="18" charset="2"/>
              </a:endParaRPr>
            </a:p>
            <a:p>
              <a:endParaRPr lang="en-US" altLang="ja-JP" sz="2800">
                <a:solidFill>
                  <a:srgbClr val="CC0000"/>
                </a:solidFill>
                <a:latin typeface="Symbol" pitchFamily="18" charset="2"/>
              </a:endParaRPr>
            </a:p>
            <a:p>
              <a:endParaRPr lang="en-US" altLang="ja-JP" sz="2800">
                <a:solidFill>
                  <a:srgbClr val="CC0000"/>
                </a:solidFill>
                <a:latin typeface="Symbol" pitchFamily="18" charset="2"/>
              </a:endParaRPr>
            </a:p>
            <a:p>
              <a:r>
                <a:rPr lang="en-US" altLang="ja-JP" sz="2800">
                  <a:solidFill>
                    <a:srgbClr val="CC0000"/>
                  </a:solidFill>
                  <a:latin typeface="Symbol" pitchFamily="18" charset="2"/>
                </a:rPr>
                <a:t>w                              p</a:t>
              </a:r>
              <a:r>
                <a:rPr lang="en-US" altLang="ja-JP" sz="2800" baseline="30000">
                  <a:solidFill>
                    <a:srgbClr val="CC0000"/>
                  </a:solidFill>
                  <a:latin typeface="Symbol" pitchFamily="18" charset="2"/>
                </a:rPr>
                <a:t>0</a:t>
              </a:r>
              <a:endParaRPr lang="ja-JP" altLang="en-US" sz="2800" baseline="30000">
                <a:solidFill>
                  <a:srgbClr val="CC0000"/>
                </a:solidFill>
                <a:latin typeface="Symbol" pitchFamily="18" charset="2"/>
              </a:endParaRPr>
            </a:p>
          </p:txBody>
        </p:sp>
      </p:grpSp>
      <p:sp>
        <p:nvSpPr>
          <p:cNvPr id="26628" name="テキスト ボックス 9"/>
          <p:cNvSpPr txBox="1">
            <a:spLocks noChangeArrowheads="1"/>
          </p:cNvSpPr>
          <p:nvPr/>
        </p:nvSpPr>
        <p:spPr bwMode="auto">
          <a:xfrm>
            <a:off x="611188" y="285750"/>
            <a:ext cx="6315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36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Comparison of </a:t>
            </a:r>
            <a:r>
              <a:rPr lang="en-US" altLang="ja-JP" sz="360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p</a:t>
            </a:r>
            <a:r>
              <a:rPr lang="en-US" altLang="ja-JP" sz="3600" baseline="3000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n-US" altLang="ja-JP" sz="360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, h, h</a:t>
            </a:r>
            <a:r>
              <a:rPr lang="en-US" altLang="ja-JP" sz="36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’ and </a:t>
            </a:r>
            <a:r>
              <a:rPr lang="en-US" altLang="ja-JP" sz="360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w</a:t>
            </a:r>
            <a:r>
              <a:rPr lang="en-US" altLang="ja-JP" sz="36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</a:p>
          <a:p>
            <a:pPr algn="ctr"/>
            <a:r>
              <a:rPr lang="en-US" altLang="ja-JP" sz="36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photoproductions</a:t>
            </a:r>
            <a:endParaRPr lang="ja-JP" altLang="en-US" sz="360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629" name="テキスト ボックス 11"/>
          <p:cNvSpPr txBox="1">
            <a:spLocks noChangeArrowheads="1"/>
          </p:cNvSpPr>
          <p:nvPr/>
        </p:nvSpPr>
        <p:spPr bwMode="auto">
          <a:xfrm>
            <a:off x="5629275" y="1382713"/>
            <a:ext cx="305752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cos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Q</a:t>
            </a:r>
            <a:r>
              <a:rPr lang="en-US" altLang="ja-JP" sz="2400" baseline="-25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cm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= 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0.8 ~ 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0.7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5" name="横巻き 14"/>
          <p:cNvSpPr/>
          <p:nvPr/>
        </p:nvSpPr>
        <p:spPr>
          <a:xfrm>
            <a:off x="7345363" y="117475"/>
            <a:ext cx="1554162" cy="1008063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800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altLang="ja-JP" sz="2800" baseline="30000" dirty="0">
                <a:solidFill>
                  <a:schemeClr val="tx1"/>
                </a:solidFill>
                <a:latin typeface="Symbol" pitchFamily="18" charset="2"/>
              </a:rPr>
              <a:t>0</a:t>
            </a:r>
            <a:r>
              <a:rPr lang="en-US" altLang="ja-JP" sz="2800" dirty="0">
                <a:solidFill>
                  <a:schemeClr val="tx1"/>
                </a:solidFill>
                <a:latin typeface="Symbol" pitchFamily="18" charset="2"/>
              </a:rPr>
              <a:t>h </a:t>
            </a:r>
          </a:p>
          <a:p>
            <a:pPr algn="ctr">
              <a:defRPr/>
            </a:pPr>
            <a:r>
              <a:rPr lang="en-US" altLang="ja-JP" sz="2800" dirty="0">
                <a:solidFill>
                  <a:schemeClr val="tx1"/>
                </a:solidFill>
                <a:latin typeface="Symbol" pitchFamily="18" charset="2"/>
              </a:rPr>
              <a:t>h</a:t>
            </a:r>
            <a:r>
              <a:rPr lang="en-US" altLang="ja-JP" sz="2800" dirty="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’</a:t>
            </a:r>
            <a:r>
              <a:rPr lang="en-US" altLang="ja-JP" sz="2800" dirty="0">
                <a:solidFill>
                  <a:schemeClr val="tx1"/>
                </a:solidFill>
                <a:latin typeface="Symbol" pitchFamily="18" charset="2"/>
              </a:rPr>
              <a:t> w</a:t>
            </a:r>
            <a:endParaRPr lang="ja-JP" altLang="en-US" sz="2800" baseline="30000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6789738" y="3540125"/>
            <a:ext cx="1847850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Different!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1526" y="3016905"/>
            <a:ext cx="316464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kumimoji="1" lang="en-US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s-bar component </a:t>
            </a:r>
            <a:endParaRPr kumimoji="1" lang="ja-JP" altLang="en-US" sz="28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F8FCB0-1748-4659-BA00-4078134EFB6E}" type="slidenum">
              <a:rPr lang="ja-JP" altLang="en-US"/>
              <a:pPr>
                <a:defRPr/>
              </a:pPr>
              <a:t>15</a:t>
            </a:fld>
            <a:endParaRPr lang="en-US" altLang="ja-JP" dirty="0"/>
          </a:p>
        </p:txBody>
      </p:sp>
      <p:sp>
        <p:nvSpPr>
          <p:cNvPr id="27651" name="テキスト ボックス 2"/>
          <p:cNvSpPr txBox="1">
            <a:spLocks noChangeArrowheads="1"/>
          </p:cNvSpPr>
          <p:nvPr/>
        </p:nvSpPr>
        <p:spPr bwMode="auto">
          <a:xfrm>
            <a:off x="787400" y="2780928"/>
            <a:ext cx="75295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f</a:t>
            </a:r>
            <a:r>
              <a:rPr lang="en-US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photoproduction at forward angles</a:t>
            </a:r>
            <a:endParaRPr lang="ja-JP" altLang="en-US" sz="3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200" smtClean="0"/>
              <a:t>Diffractive Photoproduction </a:t>
            </a:r>
            <a:br>
              <a:rPr lang="en-US" altLang="ja-JP" sz="3200" smtClean="0"/>
            </a:br>
            <a:r>
              <a:rPr lang="en-US" altLang="ja-JP" sz="3200" smtClean="0"/>
              <a:t>of vector meson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63" y="1447800"/>
            <a:ext cx="7807325" cy="43180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Vector Meson Dominance</a:t>
            </a:r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r>
              <a:rPr lang="en-US" altLang="ja-JP" dirty="0" smtClean="0"/>
              <a:t>Meson Exchange</a:t>
            </a:r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r>
              <a:rPr lang="en-US" altLang="ja-JP" dirty="0" err="1" smtClean="0"/>
              <a:t>Pomeron</a:t>
            </a:r>
            <a:r>
              <a:rPr lang="en-US" altLang="ja-JP" dirty="0" smtClean="0"/>
              <a:t> Exchange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46538" y="3352800"/>
            <a:ext cx="4711700" cy="1524000"/>
            <a:chOff x="3504" y="1392"/>
            <a:chExt cx="2434" cy="960"/>
          </a:xfrm>
        </p:grpSpPr>
        <p:pic>
          <p:nvPicPr>
            <p:cNvPr id="12597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6" y="1536"/>
              <a:ext cx="172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972" name="Text Box 6"/>
            <p:cNvSpPr txBox="1">
              <a:spLocks noChangeArrowheads="1"/>
            </p:cNvSpPr>
            <p:nvPr/>
          </p:nvSpPr>
          <p:spPr bwMode="auto">
            <a:xfrm>
              <a:off x="3552" y="1392"/>
              <a:ext cx="159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62013" eaLnBrk="0" hangingPunct="0">
                <a:buClr>
                  <a:srgbClr val="000000"/>
                </a:buClr>
                <a:buSzPct val="45000"/>
                <a:buFont typeface="StarBats" charset="0"/>
                <a:buNone/>
              </a:pPr>
              <a:r>
                <a:rPr kumimoji="0" lang="en-GB" altLang="ja-JP" sz="2300">
                  <a:solidFill>
                    <a:srgbClr val="000000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25973" name="Text Box 7"/>
            <p:cNvSpPr txBox="1">
              <a:spLocks noChangeArrowheads="1"/>
            </p:cNvSpPr>
            <p:nvPr/>
          </p:nvSpPr>
          <p:spPr bwMode="auto">
            <a:xfrm>
              <a:off x="3504" y="2112"/>
              <a:ext cx="12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62013" eaLnBrk="0" hangingPunct="0">
                <a:buClr>
                  <a:srgbClr val="000000"/>
                </a:buClr>
                <a:buSzPct val="45000"/>
                <a:buFont typeface="StarBats" charset="0"/>
                <a:buNone/>
              </a:pPr>
              <a:r>
                <a:rPr kumimoji="0" lang="en-GB" altLang="ja-JP" sz="2300">
                  <a:solidFill>
                    <a:srgbClr val="000000"/>
                  </a:solidFill>
                  <a:latin typeface="Times"/>
                </a:rPr>
                <a:t>N</a:t>
              </a:r>
            </a:p>
          </p:txBody>
        </p:sp>
        <p:sp>
          <p:nvSpPr>
            <p:cNvPr id="125974" name="Text Box 8"/>
            <p:cNvSpPr txBox="1">
              <a:spLocks noChangeArrowheads="1"/>
            </p:cNvSpPr>
            <p:nvPr/>
          </p:nvSpPr>
          <p:spPr bwMode="auto">
            <a:xfrm>
              <a:off x="4814" y="1920"/>
              <a:ext cx="51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62013" eaLnBrk="0" hangingPunct="0">
                <a:buClr>
                  <a:srgbClr val="000000"/>
                </a:buClr>
                <a:buSzPct val="45000"/>
                <a:buFont typeface="StarBats" charset="0"/>
                <a:buNone/>
                <a:tabLst>
                  <a:tab pos="682625" algn="l"/>
                </a:tabLst>
              </a:pPr>
              <a:endParaRPr kumimoji="0" lang="ja-JP" altLang="ja-JP" sz="1900">
                <a:solidFill>
                  <a:srgbClr val="FF0000"/>
                </a:solidFill>
                <a:latin typeface="Times"/>
              </a:endParaRPr>
            </a:p>
          </p:txBody>
        </p:sp>
        <p:sp>
          <p:nvSpPr>
            <p:cNvPr id="125975" name="Text Box 9"/>
            <p:cNvSpPr txBox="1">
              <a:spLocks noChangeArrowheads="1"/>
            </p:cNvSpPr>
            <p:nvPr/>
          </p:nvSpPr>
          <p:spPr bwMode="auto">
            <a:xfrm>
              <a:off x="5520" y="1440"/>
              <a:ext cx="41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62013" eaLnBrk="0" hangingPunct="0">
                <a:buClr>
                  <a:srgbClr val="000000"/>
                </a:buClr>
                <a:buSzPct val="45000"/>
                <a:buFont typeface="StarBats" charset="0"/>
                <a:buNone/>
                <a:tabLst>
                  <a:tab pos="682625" algn="l"/>
                </a:tabLst>
              </a:pPr>
              <a:r>
                <a:rPr kumimoji="0" lang="en-GB" altLang="ja-JP" sz="2300">
                  <a:solidFill>
                    <a:srgbClr val="000000"/>
                  </a:solidFill>
                  <a:latin typeface="Symbol" pitchFamily="18" charset="2"/>
                </a:rPr>
                <a:t>r, w</a:t>
              </a:r>
            </a:p>
          </p:txBody>
        </p:sp>
      </p:grpSp>
      <p:pic>
        <p:nvPicPr>
          <p:cNvPr id="12595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1025" y="5403850"/>
            <a:ext cx="344328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8" name="Text Box 11"/>
          <p:cNvSpPr txBox="1">
            <a:spLocks noChangeArrowheads="1"/>
          </p:cNvSpPr>
          <p:nvPr/>
        </p:nvSpPr>
        <p:spPr bwMode="auto">
          <a:xfrm>
            <a:off x="4221163" y="5197475"/>
            <a:ext cx="32543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62013" eaLnBrk="0" hangingPunct="0">
              <a:buClr>
                <a:srgbClr val="000000"/>
              </a:buClr>
              <a:buSzPct val="45000"/>
              <a:buFont typeface="StarBats" charset="0"/>
              <a:buNone/>
            </a:pPr>
            <a:r>
              <a:rPr kumimoji="0" lang="en-GB" altLang="ja-JP" sz="2300">
                <a:solidFill>
                  <a:srgbClr val="00000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25959" name="Text Box 12"/>
          <p:cNvSpPr txBox="1">
            <a:spLocks noChangeArrowheads="1"/>
          </p:cNvSpPr>
          <p:nvPr/>
        </p:nvSpPr>
        <p:spPr bwMode="auto">
          <a:xfrm>
            <a:off x="4030663" y="6302375"/>
            <a:ext cx="24923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62013" eaLnBrk="0" hangingPunct="0">
              <a:buClr>
                <a:srgbClr val="000000"/>
              </a:buClr>
              <a:buSzPct val="45000"/>
              <a:buFont typeface="StarBats" charset="0"/>
              <a:buNone/>
            </a:pPr>
            <a:r>
              <a:rPr kumimoji="0" lang="en-GB" altLang="ja-JP" sz="2300">
                <a:solidFill>
                  <a:srgbClr val="000000"/>
                </a:solidFill>
                <a:latin typeface="Times"/>
              </a:rPr>
              <a:t>N</a:t>
            </a:r>
          </a:p>
        </p:txBody>
      </p:sp>
      <p:sp>
        <p:nvSpPr>
          <p:cNvPr id="125960" name="Text Box 13"/>
          <p:cNvSpPr txBox="1">
            <a:spLocks noChangeArrowheads="1"/>
          </p:cNvSpPr>
          <p:nvPr/>
        </p:nvSpPr>
        <p:spPr bwMode="auto">
          <a:xfrm>
            <a:off x="7889875" y="5256213"/>
            <a:ext cx="10937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62013" eaLnBrk="0" hangingPunct="0">
              <a:buClr>
                <a:srgbClr val="000000"/>
              </a:buClr>
              <a:buSzPct val="45000"/>
              <a:buFont typeface="StarBats" charset="0"/>
              <a:buNone/>
            </a:pPr>
            <a:r>
              <a:rPr kumimoji="0" lang="en-GB" altLang="ja-JP" sz="2300">
                <a:solidFill>
                  <a:srgbClr val="000000"/>
                </a:solidFill>
                <a:latin typeface="Symbol" pitchFamily="18" charset="2"/>
              </a:rPr>
              <a:t>r, w</a:t>
            </a:r>
          </a:p>
          <a:p>
            <a:pPr defTabSz="862013" eaLnBrk="0" hangingPunct="0">
              <a:buClr>
                <a:srgbClr val="000000"/>
              </a:buClr>
              <a:buSzPct val="45000"/>
              <a:buFont typeface="StarBats" charset="0"/>
              <a:buNone/>
            </a:pPr>
            <a:r>
              <a:rPr kumimoji="0" lang="en-GB" altLang="ja-JP" sz="2300" b="1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kumimoji="0" lang="en-GB" altLang="ja-JP" sz="2300">
                <a:solidFill>
                  <a:srgbClr val="FF0000"/>
                </a:solidFill>
              </a:rPr>
              <a:t> (</a:t>
            </a:r>
            <a:r>
              <a:rPr kumimoji="0" lang="en-US" altLang="ja-JP" sz="2300">
                <a:solidFill>
                  <a:srgbClr val="FF0000"/>
                </a:solidFill>
                <a:cs typeface="Arial" pitchFamily="34" charset="0"/>
              </a:rPr>
              <a:t>~</a:t>
            </a:r>
            <a:r>
              <a:rPr kumimoji="0" lang="en-GB" altLang="ja-JP" sz="2300">
                <a:solidFill>
                  <a:srgbClr val="FF0000"/>
                </a:solidFill>
              </a:rPr>
              <a:t>ss)</a:t>
            </a:r>
          </a:p>
        </p:txBody>
      </p:sp>
      <p:sp>
        <p:nvSpPr>
          <p:cNvPr id="125961" name="Text Box 14"/>
          <p:cNvSpPr txBox="1">
            <a:spLocks noChangeArrowheads="1"/>
          </p:cNvSpPr>
          <p:nvPr/>
        </p:nvSpPr>
        <p:spPr bwMode="auto">
          <a:xfrm>
            <a:off x="6708775" y="5957888"/>
            <a:ext cx="12652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62013" eaLnBrk="0" hangingPunct="0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</a:tabLst>
            </a:pPr>
            <a:endParaRPr kumimoji="0" lang="ja-JP" altLang="ja-JP" sz="1900">
              <a:solidFill>
                <a:srgbClr val="FF0000"/>
              </a:solidFill>
              <a:latin typeface="Times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984250" y="1981200"/>
            <a:ext cx="3692525" cy="1295400"/>
            <a:chOff x="1248" y="1248"/>
            <a:chExt cx="2519" cy="816"/>
          </a:xfrm>
        </p:grpSpPr>
        <p:pic>
          <p:nvPicPr>
            <p:cNvPr id="125968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48" y="1440"/>
              <a:ext cx="2519" cy="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969" name="Text Box 17"/>
            <p:cNvSpPr txBox="1">
              <a:spLocks noChangeArrowheads="1"/>
            </p:cNvSpPr>
            <p:nvPr/>
          </p:nvSpPr>
          <p:spPr bwMode="auto">
            <a:xfrm>
              <a:off x="1680" y="1248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125970" name="Text Box 18"/>
            <p:cNvSpPr txBox="1">
              <a:spLocks noChangeArrowheads="1"/>
            </p:cNvSpPr>
            <p:nvPr/>
          </p:nvSpPr>
          <p:spPr bwMode="auto">
            <a:xfrm>
              <a:off x="1680" y="1546"/>
              <a:ext cx="21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  <a:latin typeface="Times New Roman" pitchFamily="18" charset="0"/>
                </a:rPr>
                <a:t>_</a:t>
              </a:r>
            </a:p>
            <a:p>
              <a:r>
                <a:rPr lang="en-US" altLang="ja-JP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</a:p>
          </p:txBody>
        </p:sp>
      </p:grpSp>
      <p:sp>
        <p:nvSpPr>
          <p:cNvPr id="125963" name="Text Box 19"/>
          <p:cNvSpPr txBox="1">
            <a:spLocks noChangeArrowheads="1"/>
          </p:cNvSpPr>
          <p:nvPr/>
        </p:nvSpPr>
        <p:spPr bwMode="auto">
          <a:xfrm>
            <a:off x="5205413" y="2057400"/>
            <a:ext cx="19573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t>  _</a:t>
            </a:r>
          </a:p>
          <a:p>
            <a:r>
              <a:rPr lang="en-US" altLang="ja-JP">
                <a:solidFill>
                  <a:srgbClr val="000000"/>
                </a:solidFill>
                <a:latin typeface="Times New Roman" pitchFamily="18" charset="0"/>
              </a:rPr>
              <a:t>qq = </a:t>
            </a:r>
            <a:r>
              <a:rPr lang="en-US" altLang="ja-JP">
                <a:solidFill>
                  <a:srgbClr val="000000"/>
                </a:solidFill>
                <a:latin typeface="Symbol" pitchFamily="18" charset="2"/>
              </a:rPr>
              <a:t>r, w, f ...</a:t>
            </a:r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5964" name="Text Box 20"/>
          <p:cNvSpPr txBox="1">
            <a:spLocks noChangeArrowheads="1"/>
          </p:cNvSpPr>
          <p:nvPr/>
        </p:nvSpPr>
        <p:spPr bwMode="auto">
          <a:xfrm>
            <a:off x="763588" y="3429000"/>
            <a:ext cx="2247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dirty="0">
                <a:solidFill>
                  <a:srgbClr val="006600"/>
                </a:solidFill>
                <a:latin typeface="ＭＳ Ｐゴシック" pitchFamily="50" charset="-128"/>
              </a:rPr>
              <a:t>Dominant </a:t>
            </a:r>
          </a:p>
          <a:p>
            <a:r>
              <a:rPr lang="en-US" altLang="ja-JP" sz="2400" dirty="0">
                <a:solidFill>
                  <a:srgbClr val="006600"/>
                </a:solidFill>
                <a:latin typeface="ＭＳ Ｐゴシック" pitchFamily="50" charset="-128"/>
              </a:rPr>
              <a:t>at low energies</a:t>
            </a:r>
          </a:p>
        </p:txBody>
      </p:sp>
      <p:sp>
        <p:nvSpPr>
          <p:cNvPr id="125965" name="Text Box 21"/>
          <p:cNvSpPr txBox="1">
            <a:spLocks noChangeArrowheads="1"/>
          </p:cNvSpPr>
          <p:nvPr/>
        </p:nvSpPr>
        <p:spPr bwMode="auto">
          <a:xfrm>
            <a:off x="784225" y="4869160"/>
            <a:ext cx="2882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dirty="0">
                <a:solidFill>
                  <a:srgbClr val="006600"/>
                </a:solidFill>
                <a:latin typeface="ＭＳ Ｐゴシック" pitchFamily="50" charset="-128"/>
              </a:rPr>
              <a:t>Slowly increasing </a:t>
            </a:r>
          </a:p>
          <a:p>
            <a:r>
              <a:rPr lang="en-US" altLang="ja-JP" sz="2400" dirty="0">
                <a:solidFill>
                  <a:srgbClr val="006600"/>
                </a:solidFill>
                <a:latin typeface="ＭＳ Ｐゴシック" pitchFamily="50" charset="-128"/>
              </a:rPr>
              <a:t>with energy</a:t>
            </a:r>
          </a:p>
        </p:txBody>
      </p:sp>
      <p:sp>
        <p:nvSpPr>
          <p:cNvPr id="125966" name="Line 22"/>
          <p:cNvSpPr>
            <a:spLocks noChangeShapeType="1"/>
          </p:cNvSpPr>
          <p:nvPr/>
        </p:nvSpPr>
        <p:spPr bwMode="auto">
          <a:xfrm>
            <a:off x="8534400" y="5661025"/>
            <a:ext cx="16351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ja-JP" altLang="en-US"/>
          </a:p>
        </p:txBody>
      </p:sp>
      <p:sp>
        <p:nvSpPr>
          <p:cNvPr id="125967" name="Text Box 23"/>
          <p:cNvSpPr txBox="1">
            <a:spLocks noChangeArrowheads="1"/>
          </p:cNvSpPr>
          <p:nvPr/>
        </p:nvSpPr>
        <p:spPr bwMode="auto">
          <a:xfrm>
            <a:off x="7999413" y="6378575"/>
            <a:ext cx="442912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62013" eaLnBrk="0" hangingPunct="0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  <a:tab pos="1363663" algn="l"/>
                <a:tab pos="2046288" algn="l"/>
                <a:tab pos="2727325" algn="l"/>
                <a:tab pos="3409950" algn="l"/>
              </a:tabLst>
            </a:pPr>
            <a:r>
              <a:rPr kumimoji="0" lang="en-US" altLang="ja-JP" sz="2100">
                <a:solidFill>
                  <a:srgbClr val="000000"/>
                </a:solidFill>
              </a:rPr>
              <a:t>uud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AutoShape 2"/>
          <p:cNvSpPr>
            <a:spLocks noChangeArrowheads="1"/>
          </p:cNvSpPr>
          <p:nvPr/>
        </p:nvSpPr>
        <p:spPr bwMode="auto">
          <a:xfrm>
            <a:off x="1017588" y="4081463"/>
            <a:ext cx="1944687" cy="1439862"/>
          </a:xfrm>
          <a:prstGeom prst="parallelogram">
            <a:avLst>
              <a:gd name="adj" fmla="val 11912"/>
            </a:avLst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26979" name="AutoShape 3"/>
          <p:cNvSpPr>
            <a:spLocks noChangeArrowheads="1"/>
          </p:cNvSpPr>
          <p:nvPr/>
        </p:nvSpPr>
        <p:spPr bwMode="auto">
          <a:xfrm>
            <a:off x="1027113" y="1958975"/>
            <a:ext cx="1944687" cy="1439863"/>
          </a:xfrm>
          <a:prstGeom prst="parallelogram">
            <a:avLst>
              <a:gd name="adj" fmla="val 11912"/>
            </a:avLst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Polarization observables with linearly polarized photon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5060950" y="2065338"/>
            <a:ext cx="3887788" cy="1692771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GB" altLang="ja-JP" sz="2000" dirty="0" smtClean="0">
                <a:solidFill>
                  <a:srgbClr val="006600"/>
                </a:solidFill>
                <a:latin typeface="Symbol" pitchFamily="18" charset="2"/>
              </a:rPr>
              <a:t>S</a:t>
            </a:r>
            <a:r>
              <a:rPr kumimoji="0" lang="en-GB" altLang="ja-JP" sz="2000" dirty="0" smtClean="0">
                <a:solidFill>
                  <a:srgbClr val="006600"/>
                </a:solidFill>
              </a:rPr>
              <a:t>=-1</a:t>
            </a:r>
          </a:p>
          <a:p>
            <a:r>
              <a:rPr kumimoji="0" lang="en-GB" altLang="ja-JP" sz="2000" dirty="0" smtClean="0">
                <a:solidFill>
                  <a:srgbClr val="006600"/>
                </a:solidFill>
              </a:rPr>
              <a:t>Decay </a:t>
            </a:r>
            <a:r>
              <a:rPr kumimoji="0" lang="en-GB" altLang="ja-JP" sz="2000" dirty="0">
                <a:solidFill>
                  <a:srgbClr val="006600"/>
                </a:solidFill>
              </a:rPr>
              <a:t>Plane</a:t>
            </a:r>
            <a:r>
              <a:rPr kumimoji="0" lang="en-GB" altLang="ja-JP" dirty="0">
                <a:solidFill>
                  <a:srgbClr val="006600"/>
                </a:solidFill>
              </a:rPr>
              <a:t> // </a:t>
            </a:r>
            <a:r>
              <a:rPr kumimoji="0" lang="en-GB" altLang="ja-JP" dirty="0">
                <a:solidFill>
                  <a:srgbClr val="006600"/>
                </a:solidFill>
                <a:latin typeface="Symbol" pitchFamily="18" charset="2"/>
              </a:rPr>
              <a:t>g</a:t>
            </a:r>
            <a:endParaRPr kumimoji="0" lang="en-GB" altLang="ja-JP" dirty="0">
              <a:solidFill>
                <a:srgbClr val="006600"/>
              </a:solidFill>
            </a:endParaRPr>
          </a:p>
          <a:p>
            <a:r>
              <a:rPr kumimoji="0" lang="en-GB" altLang="ja-JP" sz="2000" dirty="0">
                <a:solidFill>
                  <a:srgbClr val="006600"/>
                </a:solidFill>
              </a:rPr>
              <a:t>natural parity exchange (-1)</a:t>
            </a:r>
            <a:r>
              <a:rPr kumimoji="0" lang="en-GB" altLang="ja-JP" sz="2000" baseline="30000" dirty="0">
                <a:solidFill>
                  <a:srgbClr val="006600"/>
                </a:solidFill>
              </a:rPr>
              <a:t>J</a:t>
            </a:r>
            <a:r>
              <a:rPr kumimoji="0" lang="en-GB" altLang="ja-JP" sz="2000" dirty="0">
                <a:solidFill>
                  <a:srgbClr val="006600"/>
                </a:solidFill>
              </a:rPr>
              <a:t> </a:t>
            </a:r>
          </a:p>
          <a:p>
            <a:r>
              <a:rPr kumimoji="0" lang="en-GB" altLang="ja-JP" sz="2000" dirty="0">
                <a:solidFill>
                  <a:srgbClr val="FF66FF"/>
                </a:solidFill>
              </a:rPr>
              <a:t>(</a:t>
            </a:r>
            <a:r>
              <a:rPr kumimoji="0" lang="en-GB" altLang="ja-JP" sz="2000" dirty="0" err="1">
                <a:solidFill>
                  <a:srgbClr val="FF66FF"/>
                </a:solidFill>
              </a:rPr>
              <a:t>Pomeron</a:t>
            </a:r>
            <a:r>
              <a:rPr kumimoji="0" lang="en-GB" altLang="ja-JP" sz="2000" dirty="0">
                <a:solidFill>
                  <a:srgbClr val="FF66FF"/>
                </a:solidFill>
              </a:rPr>
              <a:t>, Scalar Glueball,</a:t>
            </a:r>
          </a:p>
          <a:p>
            <a:r>
              <a:rPr kumimoji="0" lang="en-GB" altLang="ja-JP" sz="2000" dirty="0">
                <a:solidFill>
                  <a:srgbClr val="FF66FF"/>
                </a:solidFill>
              </a:rPr>
              <a:t>  Scalar mesons)</a:t>
            </a:r>
            <a:endParaRPr kumimoji="0" lang="en-US" altLang="ja-JP" dirty="0">
              <a:solidFill>
                <a:srgbClr val="006600"/>
              </a:solidFill>
              <a:latin typeface="Times New Roman" pitchFamily="18" charset="0"/>
            </a:endParaRPr>
          </a:p>
          <a:p>
            <a:pPr>
              <a:lnSpc>
                <a:spcPct val="20000"/>
              </a:lnSpc>
            </a:pPr>
            <a:endParaRPr kumimoji="0" lang="ja-JP" altLang="ja-JP" sz="2000" dirty="0">
              <a:solidFill>
                <a:srgbClr val="006600"/>
              </a:solidFill>
            </a:endParaRP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852488" y="3376613"/>
            <a:ext cx="1408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333399"/>
                </a:solidFill>
                <a:latin typeface="Times New Roman" pitchFamily="18" charset="0"/>
              </a:rPr>
              <a:t>Polarization</a:t>
            </a:r>
          </a:p>
          <a:p>
            <a:r>
              <a:rPr lang="en-US" altLang="ja-JP" sz="2000">
                <a:solidFill>
                  <a:srgbClr val="333399"/>
                </a:solidFill>
                <a:latin typeface="Times New Roman" pitchFamily="18" charset="0"/>
              </a:rPr>
              <a:t>vector of </a:t>
            </a:r>
            <a:r>
              <a:rPr lang="en-US" altLang="ja-JP" sz="2000">
                <a:solidFill>
                  <a:srgbClr val="333399"/>
                </a:solidFill>
                <a:latin typeface="Symbol" pitchFamily="18" charset="2"/>
              </a:rPr>
              <a:t>g </a:t>
            </a:r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4246563" y="1924050"/>
            <a:ext cx="461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333399"/>
                </a:solidFill>
                <a:latin typeface="Times New Roman" pitchFamily="18" charset="0"/>
              </a:rPr>
              <a:t>K</a:t>
            </a:r>
            <a:r>
              <a:rPr lang="en-US" altLang="ja-JP" sz="2000" baseline="30000">
                <a:solidFill>
                  <a:srgbClr val="333399"/>
                </a:solidFill>
                <a:latin typeface="Times New Roman" pitchFamily="18" charset="0"/>
              </a:rPr>
              <a:t>+</a:t>
            </a:r>
            <a:endParaRPr lang="en-US" altLang="ja-JP" sz="20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4124325" y="4335463"/>
            <a:ext cx="461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333399"/>
                </a:solidFill>
                <a:latin typeface="Times New Roman" pitchFamily="18" charset="0"/>
              </a:rPr>
              <a:t>K</a:t>
            </a:r>
            <a:r>
              <a:rPr lang="en-US" altLang="ja-JP" sz="2000" baseline="30000">
                <a:solidFill>
                  <a:srgbClr val="333399"/>
                </a:solidFill>
                <a:latin typeface="Times New Roman" pitchFamily="18" charset="0"/>
              </a:rPr>
              <a:t>+</a:t>
            </a:r>
            <a:endParaRPr lang="en-US" altLang="ja-JP" sz="20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4195763" y="3398838"/>
            <a:ext cx="423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333399"/>
                </a:solidFill>
                <a:latin typeface="Times New Roman" pitchFamily="18" charset="0"/>
              </a:rPr>
              <a:t>K</a:t>
            </a:r>
            <a:r>
              <a:rPr lang="en-US" altLang="ja-JP" sz="2000" baseline="30000">
                <a:solidFill>
                  <a:srgbClr val="333399"/>
                </a:solidFill>
                <a:latin typeface="Times New Roman" pitchFamily="18" charset="0"/>
              </a:rPr>
              <a:t>-</a:t>
            </a:r>
            <a:endParaRPr lang="en-US" altLang="ja-JP" sz="20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417513" y="1204913"/>
            <a:ext cx="3500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rgbClr val="333399"/>
                </a:solidFill>
                <a:latin typeface="Symbol" pitchFamily="18" charset="2"/>
              </a:rPr>
              <a:t>f</a:t>
            </a:r>
            <a:r>
              <a:rPr lang="en-US" altLang="ja-JP" sz="3200">
                <a:solidFill>
                  <a:srgbClr val="333399"/>
                </a:solidFill>
              </a:rPr>
              <a:t> meson rest frame</a:t>
            </a:r>
          </a:p>
        </p:txBody>
      </p:sp>
      <p:sp>
        <p:nvSpPr>
          <p:cNvPr id="126987" name="Text Box 11"/>
          <p:cNvSpPr txBox="1">
            <a:spLocks noChangeArrowheads="1"/>
          </p:cNvSpPr>
          <p:nvPr/>
        </p:nvSpPr>
        <p:spPr bwMode="auto">
          <a:xfrm>
            <a:off x="5133975" y="4176713"/>
            <a:ext cx="3814763" cy="1351139"/>
          </a:xfrm>
          <a:prstGeom prst="rect">
            <a:avLst/>
          </a:prstGeom>
          <a:solidFill>
            <a:srgbClr val="99CC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GB" altLang="ja-JP" sz="2000" dirty="0" smtClean="0">
                <a:solidFill>
                  <a:srgbClr val="006600"/>
                </a:solidFill>
                <a:latin typeface="Symbol" pitchFamily="18" charset="2"/>
              </a:rPr>
              <a:t>S</a:t>
            </a:r>
            <a:r>
              <a:rPr kumimoji="0" lang="en-GB" altLang="ja-JP" sz="2000" dirty="0" smtClean="0">
                <a:solidFill>
                  <a:srgbClr val="006600"/>
                </a:solidFill>
              </a:rPr>
              <a:t>=+1</a:t>
            </a:r>
          </a:p>
          <a:p>
            <a:r>
              <a:rPr kumimoji="0" lang="en-GB" altLang="ja-JP" sz="2000" dirty="0" smtClean="0">
                <a:solidFill>
                  <a:srgbClr val="006600"/>
                </a:solidFill>
              </a:rPr>
              <a:t>Decay </a:t>
            </a:r>
            <a:r>
              <a:rPr kumimoji="0" lang="en-GB" altLang="ja-JP" sz="2000" dirty="0">
                <a:solidFill>
                  <a:srgbClr val="006600"/>
                </a:solidFill>
              </a:rPr>
              <a:t>Plane</a:t>
            </a:r>
            <a:r>
              <a:rPr kumimoji="0" lang="en-GB" altLang="ja-JP" dirty="0">
                <a:solidFill>
                  <a:srgbClr val="006600"/>
                </a:solidFill>
              </a:rPr>
              <a:t>      </a:t>
            </a:r>
            <a:r>
              <a:rPr kumimoji="0" lang="en-GB" altLang="ja-JP" dirty="0">
                <a:solidFill>
                  <a:srgbClr val="006600"/>
                </a:solidFill>
                <a:latin typeface="Symbol" pitchFamily="18" charset="2"/>
              </a:rPr>
              <a:t>g</a:t>
            </a:r>
            <a:endParaRPr kumimoji="0" lang="en-GB" altLang="ja-JP" dirty="0">
              <a:solidFill>
                <a:srgbClr val="006600"/>
              </a:solidFill>
            </a:endParaRPr>
          </a:p>
          <a:p>
            <a:r>
              <a:rPr kumimoji="0" lang="en-GB" altLang="ja-JP" sz="2000" dirty="0">
                <a:solidFill>
                  <a:srgbClr val="006600"/>
                </a:solidFill>
              </a:rPr>
              <a:t>unnatural parity exchange -(-1)</a:t>
            </a:r>
            <a:r>
              <a:rPr kumimoji="0" lang="en-GB" altLang="ja-JP" sz="2000" baseline="30000" dirty="0">
                <a:solidFill>
                  <a:srgbClr val="006600"/>
                </a:solidFill>
              </a:rPr>
              <a:t>J </a:t>
            </a:r>
          </a:p>
          <a:p>
            <a:r>
              <a:rPr kumimoji="0" lang="en-GB" altLang="ja-JP" sz="2000" dirty="0">
                <a:solidFill>
                  <a:srgbClr val="FF66FF"/>
                </a:solidFill>
              </a:rPr>
              <a:t>(Pseudoscalar mesons </a:t>
            </a:r>
            <a:r>
              <a:rPr kumimoji="0" lang="en-GB" altLang="ja-JP" sz="2000" dirty="0" err="1">
                <a:solidFill>
                  <a:srgbClr val="FF66FF"/>
                </a:solidFill>
                <a:latin typeface="Symbol" pitchFamily="18" charset="2"/>
              </a:rPr>
              <a:t>p,h</a:t>
            </a:r>
            <a:r>
              <a:rPr kumimoji="0" lang="en-GB" altLang="ja-JP" sz="2000" dirty="0">
                <a:solidFill>
                  <a:srgbClr val="FF66FF"/>
                </a:solidFill>
              </a:rPr>
              <a:t>)</a:t>
            </a:r>
            <a:endParaRPr kumimoji="0" lang="en-GB" altLang="ja-JP" sz="2000" dirty="0">
              <a:solidFill>
                <a:srgbClr val="006600"/>
              </a:solidFill>
              <a:latin typeface="Times New Roman" pitchFamily="18" charset="0"/>
            </a:endParaRPr>
          </a:p>
          <a:p>
            <a:pPr>
              <a:lnSpc>
                <a:spcPct val="10000"/>
              </a:lnSpc>
            </a:pPr>
            <a:endParaRPr lang="en-US" altLang="ja-JP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596063" y="4298950"/>
            <a:ext cx="336550" cy="323850"/>
            <a:chOff x="1818" y="2802"/>
            <a:chExt cx="192" cy="204"/>
          </a:xfrm>
        </p:grpSpPr>
        <p:sp>
          <p:nvSpPr>
            <p:cNvPr id="127008" name="Line 13"/>
            <p:cNvSpPr>
              <a:spLocks noChangeShapeType="1"/>
            </p:cNvSpPr>
            <p:nvPr/>
          </p:nvSpPr>
          <p:spPr bwMode="auto">
            <a:xfrm>
              <a:off x="1818" y="3006"/>
              <a:ext cx="192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7009" name="Line 14"/>
            <p:cNvSpPr>
              <a:spLocks noChangeShapeType="1"/>
            </p:cNvSpPr>
            <p:nvPr/>
          </p:nvSpPr>
          <p:spPr bwMode="auto">
            <a:xfrm flipV="1">
              <a:off x="1920" y="2802"/>
              <a:ext cx="0" cy="198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6989" name="Line 15"/>
          <p:cNvSpPr>
            <a:spLocks noChangeShapeType="1"/>
          </p:cNvSpPr>
          <p:nvPr/>
        </p:nvSpPr>
        <p:spPr bwMode="auto">
          <a:xfrm>
            <a:off x="6948264" y="4581128"/>
            <a:ext cx="242887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6990" name="Line 16"/>
          <p:cNvSpPr>
            <a:spLocks noChangeShapeType="1"/>
          </p:cNvSpPr>
          <p:nvPr/>
        </p:nvSpPr>
        <p:spPr bwMode="auto">
          <a:xfrm>
            <a:off x="6804248" y="2492896"/>
            <a:ext cx="201613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6991" name="Text Box 17"/>
          <p:cNvSpPr txBox="1">
            <a:spLocks noChangeArrowheads="1"/>
          </p:cNvSpPr>
          <p:nvPr/>
        </p:nvSpPr>
        <p:spPr bwMode="auto">
          <a:xfrm>
            <a:off x="619125" y="2041525"/>
            <a:ext cx="471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e</a:t>
            </a:r>
            <a:r>
              <a:rPr lang="en-US" altLang="ja-JP" sz="3200" baseline="-25000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g</a:t>
            </a:r>
          </a:p>
        </p:txBody>
      </p:sp>
      <p:sp>
        <p:nvSpPr>
          <p:cNvPr id="126992" name="Freeform 19"/>
          <p:cNvSpPr>
            <a:spLocks/>
          </p:cNvSpPr>
          <p:nvPr/>
        </p:nvSpPr>
        <p:spPr bwMode="auto">
          <a:xfrm>
            <a:off x="1098550" y="2271713"/>
            <a:ext cx="1727200" cy="766762"/>
          </a:xfrm>
          <a:custGeom>
            <a:avLst/>
            <a:gdLst>
              <a:gd name="T0" fmla="*/ 0 w 1088"/>
              <a:gd name="T1" fmla="*/ 2147483647 h 483"/>
              <a:gd name="T2" fmla="*/ 2147483647 w 1088"/>
              <a:gd name="T3" fmla="*/ 0 h 483"/>
              <a:gd name="T4" fmla="*/ 2147483647 w 1088"/>
              <a:gd name="T5" fmla="*/ 2147483647 h 483"/>
              <a:gd name="T6" fmla="*/ 2147483647 w 1088"/>
              <a:gd name="T7" fmla="*/ 0 h 483"/>
              <a:gd name="T8" fmla="*/ 2147483647 w 1088"/>
              <a:gd name="T9" fmla="*/ 2147483647 h 483"/>
              <a:gd name="T10" fmla="*/ 2147483647 w 1088"/>
              <a:gd name="T11" fmla="*/ 2147483647 h 4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8"/>
              <a:gd name="T19" fmla="*/ 0 h 483"/>
              <a:gd name="T20" fmla="*/ 1088 w 1088"/>
              <a:gd name="T21" fmla="*/ 483 h 4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8" h="483">
                <a:moveTo>
                  <a:pt x="0" y="453"/>
                </a:moveTo>
                <a:cubicBezTo>
                  <a:pt x="75" y="226"/>
                  <a:pt x="151" y="0"/>
                  <a:pt x="226" y="0"/>
                </a:cubicBezTo>
                <a:cubicBezTo>
                  <a:pt x="301" y="0"/>
                  <a:pt x="377" y="453"/>
                  <a:pt x="453" y="453"/>
                </a:cubicBezTo>
                <a:cubicBezTo>
                  <a:pt x="529" y="453"/>
                  <a:pt x="604" y="0"/>
                  <a:pt x="680" y="0"/>
                </a:cubicBezTo>
                <a:cubicBezTo>
                  <a:pt x="756" y="0"/>
                  <a:pt x="839" y="423"/>
                  <a:pt x="907" y="453"/>
                </a:cubicBezTo>
                <a:cubicBezTo>
                  <a:pt x="975" y="483"/>
                  <a:pt x="1031" y="332"/>
                  <a:pt x="1088" y="18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6993" name="AutoShape 20"/>
          <p:cNvSpPr>
            <a:spLocks noChangeArrowheads="1"/>
          </p:cNvSpPr>
          <p:nvPr/>
        </p:nvSpPr>
        <p:spPr bwMode="auto">
          <a:xfrm>
            <a:off x="3187700" y="1958975"/>
            <a:ext cx="1081088" cy="1439863"/>
          </a:xfrm>
          <a:prstGeom prst="parallelogram">
            <a:avLst>
              <a:gd name="adj" fmla="val 18208"/>
            </a:avLst>
          </a:prstGeom>
          <a:solidFill>
            <a:srgbClr val="FFFF99">
              <a:alpha val="4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26994" name="Line 21"/>
          <p:cNvSpPr>
            <a:spLocks noChangeShapeType="1"/>
          </p:cNvSpPr>
          <p:nvPr/>
        </p:nvSpPr>
        <p:spPr bwMode="auto">
          <a:xfrm flipV="1">
            <a:off x="3692525" y="2030413"/>
            <a:ext cx="358775" cy="6477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6995" name="Line 22"/>
          <p:cNvSpPr>
            <a:spLocks noChangeShapeType="1"/>
          </p:cNvSpPr>
          <p:nvPr/>
        </p:nvSpPr>
        <p:spPr bwMode="auto">
          <a:xfrm flipH="1">
            <a:off x="3332163" y="2678113"/>
            <a:ext cx="360362" cy="64928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6996" name="AutoShape 23"/>
          <p:cNvSpPr>
            <a:spLocks noChangeArrowheads="1"/>
          </p:cNvSpPr>
          <p:nvPr/>
        </p:nvSpPr>
        <p:spPr bwMode="auto">
          <a:xfrm rot="2935974">
            <a:off x="2827338" y="4406900"/>
            <a:ext cx="1584325" cy="720725"/>
          </a:xfrm>
          <a:prstGeom prst="parallelogram">
            <a:avLst>
              <a:gd name="adj" fmla="val 93832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26997" name="Line 24"/>
          <p:cNvSpPr>
            <a:spLocks noChangeShapeType="1"/>
          </p:cNvSpPr>
          <p:nvPr/>
        </p:nvSpPr>
        <p:spPr bwMode="auto">
          <a:xfrm>
            <a:off x="3619500" y="4767263"/>
            <a:ext cx="287338" cy="3603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6998" name="Line 25"/>
          <p:cNvSpPr>
            <a:spLocks noChangeShapeType="1"/>
          </p:cNvSpPr>
          <p:nvPr/>
        </p:nvSpPr>
        <p:spPr bwMode="auto">
          <a:xfrm flipH="1" flipV="1">
            <a:off x="3332163" y="4406900"/>
            <a:ext cx="287337" cy="3603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6999" name="Line 26"/>
          <p:cNvSpPr>
            <a:spLocks noChangeShapeType="1"/>
          </p:cNvSpPr>
          <p:nvPr/>
        </p:nvSpPr>
        <p:spPr bwMode="auto">
          <a:xfrm>
            <a:off x="549275" y="2678113"/>
            <a:ext cx="407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7000" name="Freeform 28"/>
          <p:cNvSpPr>
            <a:spLocks/>
          </p:cNvSpPr>
          <p:nvPr/>
        </p:nvSpPr>
        <p:spPr bwMode="auto">
          <a:xfrm>
            <a:off x="1089025" y="4394200"/>
            <a:ext cx="1727200" cy="766763"/>
          </a:xfrm>
          <a:custGeom>
            <a:avLst/>
            <a:gdLst>
              <a:gd name="T0" fmla="*/ 0 w 1088"/>
              <a:gd name="T1" fmla="*/ 2147483647 h 483"/>
              <a:gd name="T2" fmla="*/ 2147483647 w 1088"/>
              <a:gd name="T3" fmla="*/ 0 h 483"/>
              <a:gd name="T4" fmla="*/ 2147483647 w 1088"/>
              <a:gd name="T5" fmla="*/ 2147483647 h 483"/>
              <a:gd name="T6" fmla="*/ 2147483647 w 1088"/>
              <a:gd name="T7" fmla="*/ 0 h 483"/>
              <a:gd name="T8" fmla="*/ 2147483647 w 1088"/>
              <a:gd name="T9" fmla="*/ 2147483647 h 483"/>
              <a:gd name="T10" fmla="*/ 2147483647 w 1088"/>
              <a:gd name="T11" fmla="*/ 2147483647 h 4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8"/>
              <a:gd name="T19" fmla="*/ 0 h 483"/>
              <a:gd name="T20" fmla="*/ 1088 w 1088"/>
              <a:gd name="T21" fmla="*/ 483 h 4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8" h="483">
                <a:moveTo>
                  <a:pt x="0" y="453"/>
                </a:moveTo>
                <a:cubicBezTo>
                  <a:pt x="75" y="226"/>
                  <a:pt x="151" y="0"/>
                  <a:pt x="226" y="0"/>
                </a:cubicBezTo>
                <a:cubicBezTo>
                  <a:pt x="301" y="0"/>
                  <a:pt x="377" y="453"/>
                  <a:pt x="453" y="453"/>
                </a:cubicBezTo>
                <a:cubicBezTo>
                  <a:pt x="529" y="453"/>
                  <a:pt x="604" y="0"/>
                  <a:pt x="680" y="0"/>
                </a:cubicBezTo>
                <a:cubicBezTo>
                  <a:pt x="756" y="0"/>
                  <a:pt x="839" y="423"/>
                  <a:pt x="907" y="453"/>
                </a:cubicBezTo>
                <a:cubicBezTo>
                  <a:pt x="975" y="483"/>
                  <a:pt x="1031" y="332"/>
                  <a:pt x="1088" y="18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7001" name="Line 29"/>
          <p:cNvSpPr>
            <a:spLocks noChangeShapeType="1"/>
          </p:cNvSpPr>
          <p:nvPr/>
        </p:nvSpPr>
        <p:spPr bwMode="auto">
          <a:xfrm>
            <a:off x="539750" y="4800600"/>
            <a:ext cx="407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7002" name="Line 30"/>
          <p:cNvSpPr>
            <a:spLocks noChangeShapeType="1"/>
          </p:cNvSpPr>
          <p:nvPr/>
        </p:nvSpPr>
        <p:spPr bwMode="auto">
          <a:xfrm flipV="1">
            <a:off x="1100138" y="2030413"/>
            <a:ext cx="71437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7003" name="Text Box 31"/>
          <p:cNvSpPr txBox="1">
            <a:spLocks noChangeArrowheads="1"/>
          </p:cNvSpPr>
          <p:nvPr/>
        </p:nvSpPr>
        <p:spPr bwMode="auto">
          <a:xfrm>
            <a:off x="595313" y="4102100"/>
            <a:ext cx="471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e</a:t>
            </a:r>
            <a:r>
              <a:rPr lang="en-US" altLang="ja-JP" sz="3200" baseline="-25000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g</a:t>
            </a:r>
          </a:p>
        </p:txBody>
      </p:sp>
      <p:sp>
        <p:nvSpPr>
          <p:cNvPr id="127004" name="Line 33"/>
          <p:cNvSpPr>
            <a:spLocks noChangeShapeType="1"/>
          </p:cNvSpPr>
          <p:nvPr/>
        </p:nvSpPr>
        <p:spPr bwMode="auto">
          <a:xfrm flipV="1">
            <a:off x="1090613" y="4119563"/>
            <a:ext cx="71437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7005" name="Text Box 38"/>
          <p:cNvSpPr txBox="1">
            <a:spLocks noChangeArrowheads="1"/>
          </p:cNvSpPr>
          <p:nvPr/>
        </p:nvSpPr>
        <p:spPr bwMode="auto">
          <a:xfrm>
            <a:off x="4814888" y="5870575"/>
            <a:ext cx="416083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62013" eaLnBrk="0" hangingPunct="0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  <a:tab pos="1363663" algn="l"/>
                <a:tab pos="2046288" algn="l"/>
                <a:tab pos="2727325" algn="l"/>
                <a:tab pos="3409950" algn="l"/>
              </a:tabLst>
            </a:pPr>
            <a:r>
              <a:rPr kumimoji="0" lang="en-US" altLang="ja-JP" sz="2100">
                <a:solidFill>
                  <a:srgbClr val="333399"/>
                </a:solidFill>
              </a:rPr>
              <a:t>Relative contributions from natural, unnatural parity exchanges</a:t>
            </a:r>
          </a:p>
        </p:txBody>
      </p:sp>
      <p:sp>
        <p:nvSpPr>
          <p:cNvPr id="127006" name="Line 39"/>
          <p:cNvSpPr>
            <a:spLocks noChangeShapeType="1"/>
          </p:cNvSpPr>
          <p:nvPr/>
        </p:nvSpPr>
        <p:spPr bwMode="auto">
          <a:xfrm>
            <a:off x="3938588" y="6164263"/>
            <a:ext cx="69215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lIns="0" tIns="0" rIns="0" bIns="0">
            <a:spAutoFit/>
          </a:bodyPr>
          <a:lstStyle/>
          <a:p>
            <a:endParaRPr lang="ja-JP" altLang="en-US"/>
          </a:p>
        </p:txBody>
      </p:sp>
      <p:sp>
        <p:nvSpPr>
          <p:cNvPr id="127007" name="Text Box 40"/>
          <p:cNvSpPr txBox="1">
            <a:spLocks noChangeArrowheads="1"/>
          </p:cNvSpPr>
          <p:nvPr/>
        </p:nvSpPr>
        <p:spPr bwMode="auto">
          <a:xfrm>
            <a:off x="471488" y="5845175"/>
            <a:ext cx="33274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62013" eaLnBrk="0" hangingPunct="0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  <a:tab pos="1363663" algn="l"/>
                <a:tab pos="2046288" algn="l"/>
                <a:tab pos="2727325" algn="l"/>
                <a:tab pos="3409950" algn="l"/>
              </a:tabLst>
            </a:pPr>
            <a:r>
              <a:rPr kumimoji="0" lang="en-US" altLang="ja-JP" sz="2100">
                <a:solidFill>
                  <a:srgbClr val="333399"/>
                </a:solidFill>
              </a:rPr>
              <a:t>Decay angular  distribution of </a:t>
            </a:r>
            <a:r>
              <a:rPr kumimoji="0" lang="en-US" altLang="ja-JP" sz="2100">
                <a:solidFill>
                  <a:srgbClr val="333399"/>
                </a:solidFill>
                <a:latin typeface="Symbol" pitchFamily="18" charset="2"/>
              </a:rPr>
              <a:t>f</a:t>
            </a:r>
            <a:r>
              <a:rPr kumimoji="0" lang="en-US" altLang="ja-JP" sz="2100">
                <a:solidFill>
                  <a:srgbClr val="333399"/>
                </a:solidFill>
              </a:rPr>
              <a:t> meson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n0egabsl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1143000"/>
            <a:ext cx="6911975" cy="5526088"/>
          </a:xfrm>
          <a:noFill/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>
                <a:cs typeface="微軟正黑體"/>
                <a:sym typeface="Symbol" pitchFamily="18" charset="2"/>
              </a:rPr>
              <a:t>NN</a:t>
            </a:r>
            <a:br>
              <a:rPr lang="en-US" altLang="zh-TW" sz="3200" smtClean="0">
                <a:cs typeface="微軟正黑體"/>
                <a:sym typeface="Symbol" pitchFamily="18" charset="2"/>
              </a:rPr>
            </a:br>
            <a:r>
              <a:rPr lang="en-US" altLang="zh-TW" sz="1600" i="1" smtClean="0">
                <a:cs typeface="微軟正黑體"/>
                <a:sym typeface="Symbol" pitchFamily="18" charset="2"/>
              </a:rPr>
              <a:t>T. Mibe et al., Phys. Rev. Lett. 95, 182001 (2005)</a:t>
            </a:r>
            <a:r>
              <a:rPr lang="en-US" altLang="zh-TW" sz="3200" smtClean="0">
                <a:cs typeface="微軟正黑體"/>
                <a:sym typeface="Symbol" pitchFamily="18" charset="2"/>
              </a:rPr>
              <a:t> 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2957513" y="3650457"/>
            <a:ext cx="720725" cy="4392612"/>
            <a:chOff x="2426" y="1071"/>
            <a:chExt cx="454" cy="2767"/>
          </a:xfrm>
        </p:grpSpPr>
        <p:sp>
          <p:nvSpPr>
            <p:cNvPr id="29703" name="Rectangle 5"/>
            <p:cNvSpPr>
              <a:spLocks noChangeArrowheads="1"/>
            </p:cNvSpPr>
            <p:nvPr/>
          </p:nvSpPr>
          <p:spPr bwMode="auto">
            <a:xfrm>
              <a:off x="2426" y="1071"/>
              <a:ext cx="227" cy="276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9704" name="Rectangle 6"/>
            <p:cNvSpPr>
              <a:spLocks noChangeArrowheads="1"/>
            </p:cNvSpPr>
            <p:nvPr/>
          </p:nvSpPr>
          <p:spPr bwMode="auto">
            <a:xfrm>
              <a:off x="2653" y="1071"/>
              <a:ext cx="227" cy="2767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4437063" y="3536950"/>
            <a:ext cx="4629150" cy="23098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zh-TW">
                <a:solidFill>
                  <a:srgbClr val="FF0000"/>
                </a:solidFill>
                <a:latin typeface="Times New Roman" pitchFamily="18" charset="0"/>
              </a:rPr>
              <a:t>From decay asymmetry, the relative strength of natural-party processes to unnatural-parity ones is the same in the </a:t>
            </a:r>
            <a:r>
              <a:rPr lang="en-US" altLang="zh-TW">
                <a:solidFill>
                  <a:srgbClr val="00B0F0"/>
                </a:solidFill>
                <a:latin typeface="Times New Roman" pitchFamily="18" charset="0"/>
              </a:rPr>
              <a:t>peak</a:t>
            </a:r>
            <a:r>
              <a:rPr lang="en-US" altLang="zh-TW">
                <a:solidFill>
                  <a:srgbClr val="FF0000"/>
                </a:solidFill>
                <a:latin typeface="Times New Roman" pitchFamily="18" charset="0"/>
              </a:rPr>
              <a:t> and </a:t>
            </a:r>
            <a:r>
              <a:rPr lang="en-US" altLang="zh-TW">
                <a:solidFill>
                  <a:srgbClr val="FF00FF"/>
                </a:solidFill>
                <a:latin typeface="Times New Roman" pitchFamily="18" charset="0"/>
              </a:rPr>
              <a:t>off-peak</a:t>
            </a:r>
            <a:r>
              <a:rPr lang="en-US" altLang="zh-TW">
                <a:solidFill>
                  <a:srgbClr val="FF0000"/>
                </a:solidFill>
                <a:latin typeface="Times New Roman" pitchFamily="18" charset="0"/>
              </a:rPr>
              <a:t> regions.</a:t>
            </a:r>
          </a:p>
          <a:p>
            <a:pPr>
              <a:buFontTx/>
              <a:buChar char="•"/>
            </a:pPr>
            <a:r>
              <a:rPr lang="en-US" altLang="zh-TW">
                <a:solidFill>
                  <a:srgbClr val="FF0000"/>
                </a:solidFill>
                <a:latin typeface="Times New Roman" pitchFamily="18" charset="0"/>
              </a:rPr>
              <a:t>The bump structure is not</a:t>
            </a:r>
            <a:r>
              <a:rPr lang="en-US" altLang="ja-JP">
                <a:solidFill>
                  <a:srgbClr val="FF0000"/>
                </a:solidFill>
                <a:latin typeface="Times New Roman" pitchFamily="18" charset="0"/>
              </a:rPr>
              <a:t> due to unnatural-parity processes</a:t>
            </a:r>
            <a:r>
              <a:rPr lang="en-US" altLang="zh-TW">
                <a:solidFill>
                  <a:srgbClr val="FF0000"/>
                </a:solidFill>
                <a:latin typeface="Times New Roman" pitchFamily="18" charset="0"/>
              </a:rPr>
              <a:t> ONLY.</a:t>
            </a:r>
          </a:p>
          <a:p>
            <a:pPr>
              <a:buFontTx/>
              <a:buChar char="•"/>
            </a:pPr>
            <a:r>
              <a:rPr lang="en-US" altLang="zh-TW">
                <a:solidFill>
                  <a:srgbClr val="FF0000"/>
                </a:solidFill>
                <a:latin typeface="Times New Roman" pitchFamily="18" charset="0"/>
              </a:rPr>
              <a:t>P</a:t>
            </a:r>
            <a:r>
              <a:rPr lang="en-US" altLang="ja-JP">
                <a:solidFill>
                  <a:srgbClr val="FF0000"/>
                </a:solidFill>
                <a:latin typeface="Times New Roman" pitchFamily="18" charset="0"/>
              </a:rPr>
              <a:t>ossible presence of additional natural parity exchange</a:t>
            </a:r>
            <a:endParaRPr lang="en-US" altLang="zh-TW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altLang="ja-JP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</a:t>
            </a:r>
            <a:r>
              <a:rPr lang="en-US" altLang="ja-JP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TW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altLang="ja-JP">
                <a:solidFill>
                  <a:srgbClr val="FF0000"/>
                </a:solidFill>
                <a:latin typeface="Times New Roman" pitchFamily="18" charset="0"/>
              </a:rPr>
              <a:t>ign</a:t>
            </a:r>
            <a:r>
              <a:rPr lang="en-US" altLang="zh-TW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ja-JP">
                <a:solidFill>
                  <a:srgbClr val="FF0000"/>
                </a:solidFill>
                <a:latin typeface="Times New Roman" pitchFamily="18" charset="0"/>
              </a:rPr>
              <a:t>ture of 0+ glueball </a:t>
            </a:r>
            <a:r>
              <a:rPr lang="en-US" altLang="zh-TW">
                <a:solidFill>
                  <a:srgbClr val="FF0000"/>
                </a:solidFill>
                <a:latin typeface="Times New Roman" pitchFamily="18" charset="0"/>
              </a:rPr>
              <a:t>trajectory</a:t>
            </a:r>
            <a:r>
              <a:rPr lang="en-US" altLang="ja-JP">
                <a:solidFill>
                  <a:srgbClr val="FF0000"/>
                </a:solidFill>
                <a:latin typeface="Times New Roman" pitchFamily="18" charset="0"/>
              </a:rPr>
              <a:t>?</a:t>
            </a:r>
            <a:r>
              <a:rPr lang="en-US" altLang="zh-TW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49642-2D50-456D-8F54-56CB159C48B8}" type="slidenum">
              <a:rPr lang="ja-JP" altLang="en-US"/>
              <a:pPr>
                <a:defRPr/>
              </a:pPr>
              <a:t>18</a:t>
            </a:fld>
            <a:endParaRPr lang="en-US" altLang="ja-JP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863" y="1763713"/>
            <a:ext cx="4365625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7"/>
          <p:cNvSpPr txBox="1">
            <a:spLocks noChangeArrowheads="1"/>
          </p:cNvSpPr>
          <p:nvPr/>
        </p:nvSpPr>
        <p:spPr bwMode="auto">
          <a:xfrm>
            <a:off x="1871663" y="1719263"/>
            <a:ext cx="243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3333FF"/>
                </a:solidFill>
              </a:rPr>
              <a:t>PRL95,182001 (2005)</a:t>
            </a: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1422400" y="1268413"/>
          <a:ext cx="1692275" cy="501650"/>
        </p:xfrm>
        <a:graphic>
          <a:graphicData uri="http://schemas.openxmlformats.org/presentationml/2006/ole">
            <p:oleObj spid="_x0000_s1026" name="数式" r:id="rId5" imgW="685800" imgH="203040" progId="Equation.3">
              <p:embed/>
            </p:oleObj>
          </a:graphicData>
        </a:graphic>
      </p:graphicFrame>
      <p:grpSp>
        <p:nvGrpSpPr>
          <p:cNvPr id="1030" name="グループ化 8"/>
          <p:cNvGrpSpPr>
            <a:grpSpLocks/>
          </p:cNvGrpSpPr>
          <p:nvPr/>
        </p:nvGrpSpPr>
        <p:grpSpPr bwMode="auto">
          <a:xfrm>
            <a:off x="4437063" y="1236663"/>
            <a:ext cx="4527550" cy="4892675"/>
            <a:chOff x="4437063" y="1236663"/>
            <a:chExt cx="4527550" cy="4892675"/>
          </a:xfrm>
        </p:grpSpPr>
        <p:pic>
          <p:nvPicPr>
            <p:cNvPr id="1033" name="Picture 14" descr="Lambda15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37063" y="2136775"/>
              <a:ext cx="4527550" cy="399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" name="Text Box 6"/>
            <p:cNvSpPr txBox="1">
              <a:spLocks noChangeArrowheads="1"/>
            </p:cNvSpPr>
            <p:nvPr/>
          </p:nvSpPr>
          <p:spPr bwMode="auto">
            <a:xfrm>
              <a:off x="6327775" y="1778000"/>
              <a:ext cx="2559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3333FF"/>
                  </a:solidFill>
                </a:rPr>
                <a:t>PRL104,172001 (2010)</a:t>
              </a:r>
            </a:p>
          </p:txBody>
        </p:sp>
        <p:graphicFrame>
          <p:nvGraphicFramePr>
            <p:cNvPr id="1027" name="Object 9"/>
            <p:cNvGraphicFramePr>
              <a:graphicFrameLocks noChangeAspect="1"/>
            </p:cNvGraphicFramePr>
            <p:nvPr/>
          </p:nvGraphicFramePr>
          <p:xfrm>
            <a:off x="5786438" y="1236663"/>
            <a:ext cx="2563812" cy="501650"/>
          </p:xfrm>
          <a:graphic>
            <a:graphicData uri="http://schemas.openxmlformats.org/presentationml/2006/ole">
              <p:oleObj spid="_x0000_s1027" name="数式" r:id="rId7" imgW="1168200" imgH="228600" progId="Equation.3">
                <p:embed/>
              </p:oleObj>
            </a:graphicData>
          </a:graphic>
        </p:graphicFrame>
      </p:grp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611188" y="414338"/>
            <a:ext cx="81803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u="sng">
                <a:solidFill>
                  <a:srgbClr val="000000"/>
                </a:solidFill>
              </a:rPr>
              <a:t>Bump structures around  2 GeV in some reactions </a:t>
            </a: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FD544-B955-4903-A07B-322F5BA0D9FB}" type="slidenum">
              <a:rPr lang="ja-JP" altLang="en-US"/>
              <a:pPr>
                <a:defRPr/>
              </a:pPr>
              <a:t>19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番号プレースホルダ 3"/>
          <p:cNvSpPr>
            <a:spLocks noGrp="1"/>
          </p:cNvSpPr>
          <p:nvPr>
            <p:ph type="sldNum" sz="quarter" idx="12"/>
          </p:nvPr>
        </p:nvSpPr>
        <p:spPr bwMode="auto">
          <a:xfrm>
            <a:off x="146050" y="6284913"/>
            <a:ext cx="457200" cy="457200"/>
          </a:xfrm>
          <a:ln>
            <a:round/>
            <a:headEnd/>
            <a:tailEnd/>
          </a:ln>
        </p:spPr>
        <p:txBody>
          <a:bodyPr rtlCol="0"/>
          <a:lstStyle/>
          <a:p>
            <a:pPr>
              <a:defRPr/>
            </a:pPr>
            <a:fld id="{3BAEA3FA-33AB-42C6-81D8-989648CE4246}" type="slidenum">
              <a:rPr lang="ja-JP" altLang="en-US">
                <a:solidFill>
                  <a:schemeClr val="tx1">
                    <a:tint val="75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pPr>
                <a:defRPr/>
              </a:pPr>
              <a:t>2</a:t>
            </a:fld>
            <a:endParaRPr lang="en-US" altLang="ja-JP" dirty="0">
              <a:solidFill>
                <a:schemeClr val="tx1">
                  <a:tint val="75000"/>
                </a:schemeClr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2291" name="Picture 2" descr="beamline2_jim_d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87538"/>
            <a:ext cx="3048000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 descr="detector_jim_de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706938"/>
            <a:ext cx="30813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laser_jim_de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030538"/>
            <a:ext cx="30813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Freeform 5"/>
          <p:cNvSpPr>
            <a:spLocks/>
          </p:cNvSpPr>
          <p:nvPr/>
        </p:nvSpPr>
        <p:spPr bwMode="auto">
          <a:xfrm>
            <a:off x="2590800" y="1811338"/>
            <a:ext cx="1295400" cy="241300"/>
          </a:xfrm>
          <a:custGeom>
            <a:avLst/>
            <a:gdLst>
              <a:gd name="T0" fmla="*/ 0 w 1440"/>
              <a:gd name="T1" fmla="*/ 0 h 440"/>
              <a:gd name="T2" fmla="*/ 2147483647 w 1440"/>
              <a:gd name="T3" fmla="*/ 2147483647 h 440"/>
              <a:gd name="T4" fmla="*/ 2147483647 w 1440"/>
              <a:gd name="T5" fmla="*/ 2147483647 h 440"/>
              <a:gd name="T6" fmla="*/ 0 60000 65536"/>
              <a:gd name="T7" fmla="*/ 0 60000 65536"/>
              <a:gd name="T8" fmla="*/ 0 60000 65536"/>
              <a:gd name="T9" fmla="*/ 0 w 1440"/>
              <a:gd name="T10" fmla="*/ 0 h 440"/>
              <a:gd name="T11" fmla="*/ 1440 w 1440"/>
              <a:gd name="T12" fmla="*/ 440 h 4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440">
                <a:moveTo>
                  <a:pt x="0" y="0"/>
                </a:moveTo>
                <a:cubicBezTo>
                  <a:pt x="240" y="164"/>
                  <a:pt x="480" y="328"/>
                  <a:pt x="720" y="384"/>
                </a:cubicBezTo>
                <a:cubicBezTo>
                  <a:pt x="960" y="440"/>
                  <a:pt x="1200" y="388"/>
                  <a:pt x="1440" y="336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>
            <a:off x="2743200" y="1887538"/>
            <a:ext cx="5562600" cy="28162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 flipH="1" flipV="1">
            <a:off x="2667000" y="1887538"/>
            <a:ext cx="2362200" cy="12192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09" name="Line 8"/>
          <p:cNvSpPr>
            <a:spLocks noChangeShapeType="1"/>
          </p:cNvSpPr>
          <p:nvPr/>
        </p:nvSpPr>
        <p:spPr bwMode="auto">
          <a:xfrm flipH="1">
            <a:off x="4953000" y="3086100"/>
            <a:ext cx="76200" cy="1524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10" name="Line 9"/>
          <p:cNvSpPr>
            <a:spLocks noChangeShapeType="1"/>
          </p:cNvSpPr>
          <p:nvPr/>
        </p:nvSpPr>
        <p:spPr bwMode="auto">
          <a:xfrm>
            <a:off x="4953000" y="3238500"/>
            <a:ext cx="457200" cy="2286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11" name="Line 10"/>
          <p:cNvSpPr>
            <a:spLocks noChangeShapeType="1"/>
          </p:cNvSpPr>
          <p:nvPr/>
        </p:nvSpPr>
        <p:spPr bwMode="auto">
          <a:xfrm>
            <a:off x="1600200" y="1354138"/>
            <a:ext cx="838200" cy="384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12" name="AutoShape 11"/>
          <p:cNvSpPr>
            <a:spLocks noChangeArrowheads="1"/>
          </p:cNvSpPr>
          <p:nvPr/>
        </p:nvSpPr>
        <p:spPr bwMode="auto">
          <a:xfrm>
            <a:off x="3886200" y="1506538"/>
            <a:ext cx="685800" cy="838200"/>
          </a:xfrm>
          <a:prstGeom prst="cube">
            <a:avLst>
              <a:gd name="adj" fmla="val 69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301" name="Text Box 12"/>
          <p:cNvSpPr txBox="1">
            <a:spLocks noChangeArrowheads="1"/>
          </p:cNvSpPr>
          <p:nvPr/>
        </p:nvSpPr>
        <p:spPr bwMode="auto">
          <a:xfrm>
            <a:off x="3143250" y="4786313"/>
            <a:ext cx="2152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b) Laser hutch</a:t>
            </a:r>
          </a:p>
        </p:txBody>
      </p:sp>
      <p:sp>
        <p:nvSpPr>
          <p:cNvPr id="12302" name="Text Box 13"/>
          <p:cNvSpPr txBox="1">
            <a:spLocks noChangeArrowheads="1"/>
          </p:cNvSpPr>
          <p:nvPr/>
        </p:nvSpPr>
        <p:spPr bwMode="auto">
          <a:xfrm>
            <a:off x="357188" y="3071813"/>
            <a:ext cx="1743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a) SPring-8</a:t>
            </a:r>
          </a:p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SR ring</a:t>
            </a:r>
          </a:p>
        </p:txBody>
      </p:sp>
      <p:sp>
        <p:nvSpPr>
          <p:cNvPr id="12303" name="Text Box 14"/>
          <p:cNvSpPr txBox="1">
            <a:spLocks noChangeArrowheads="1"/>
          </p:cNvSpPr>
          <p:nvPr/>
        </p:nvSpPr>
        <p:spPr bwMode="auto">
          <a:xfrm>
            <a:off x="3786188" y="6230938"/>
            <a:ext cx="3162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c) Experimental hutch</a:t>
            </a:r>
          </a:p>
        </p:txBody>
      </p:sp>
      <p:sp>
        <p:nvSpPr>
          <p:cNvPr id="19472" name="Text Box 15"/>
          <p:cNvSpPr txBox="1">
            <a:spLocks noChangeArrowheads="1"/>
          </p:cNvSpPr>
          <p:nvPr/>
        </p:nvSpPr>
        <p:spPr bwMode="auto">
          <a:xfrm>
            <a:off x="6500813" y="4643438"/>
            <a:ext cx="2532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Inverse Compton </a:t>
            </a:r>
            <a:r>
              <a:rPr lang="en-US" altLang="ja-JP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-ray</a:t>
            </a:r>
          </a:p>
        </p:txBody>
      </p:sp>
      <p:sp>
        <p:nvSpPr>
          <p:cNvPr id="19473" name="Text Box 16"/>
          <p:cNvSpPr txBox="1">
            <a:spLocks noChangeArrowheads="1"/>
          </p:cNvSpPr>
          <p:nvPr/>
        </p:nvSpPr>
        <p:spPr bwMode="auto">
          <a:xfrm>
            <a:off x="4800600" y="3487738"/>
            <a:ext cx="1249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Laser light</a:t>
            </a:r>
          </a:p>
        </p:txBody>
      </p:sp>
      <p:sp>
        <p:nvSpPr>
          <p:cNvPr id="19474" name="Text Box 17"/>
          <p:cNvSpPr txBox="1">
            <a:spLocks noChangeArrowheads="1"/>
          </p:cNvSpPr>
          <p:nvPr/>
        </p:nvSpPr>
        <p:spPr bwMode="auto">
          <a:xfrm>
            <a:off x="1371600" y="900113"/>
            <a:ext cx="1787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8 GeV electron </a:t>
            </a:r>
            <a:endParaRPr lang="en-US" altLang="ja-JP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9475" name="Text Box 18"/>
          <p:cNvSpPr txBox="1">
            <a:spLocks noChangeArrowheads="1"/>
          </p:cNvSpPr>
          <p:nvPr/>
        </p:nvSpPr>
        <p:spPr bwMode="auto">
          <a:xfrm>
            <a:off x="2667000" y="1354138"/>
            <a:ext cx="1711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Recoil electron</a:t>
            </a:r>
            <a:endParaRPr lang="en-US" altLang="ja-JP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9476" name="Text Box 19"/>
          <p:cNvSpPr txBox="1">
            <a:spLocks noChangeArrowheads="1"/>
          </p:cNvSpPr>
          <p:nvPr/>
        </p:nvSpPr>
        <p:spPr bwMode="auto">
          <a:xfrm>
            <a:off x="4378325" y="1822450"/>
            <a:ext cx="1851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Tagging counter</a:t>
            </a:r>
            <a:endParaRPr lang="en-US" altLang="ja-JP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5621" name="AutoShape 20"/>
          <p:cNvSpPr>
            <a:spLocks noChangeArrowheads="1"/>
          </p:cNvSpPr>
          <p:nvPr/>
        </p:nvSpPr>
        <p:spPr bwMode="auto">
          <a:xfrm>
            <a:off x="2362200" y="1582738"/>
            <a:ext cx="381000" cy="4572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310" name="Text Box 21"/>
          <p:cNvSpPr txBox="1">
            <a:spLocks noChangeArrowheads="1"/>
          </p:cNvSpPr>
          <p:nvPr/>
        </p:nvSpPr>
        <p:spPr bwMode="auto">
          <a:xfrm>
            <a:off x="228600" y="1354138"/>
            <a:ext cx="1350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Collision</a:t>
            </a:r>
          </a:p>
        </p:txBody>
      </p:sp>
      <p:sp>
        <p:nvSpPr>
          <p:cNvPr id="12311" name="Line 22"/>
          <p:cNvSpPr>
            <a:spLocks noChangeShapeType="1"/>
          </p:cNvSpPr>
          <p:nvPr/>
        </p:nvSpPr>
        <p:spPr bwMode="auto">
          <a:xfrm rot="-310108">
            <a:off x="1298575" y="1744663"/>
            <a:ext cx="368300" cy="684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1000125" y="285750"/>
            <a:ext cx="73421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400">
                <a:solidFill>
                  <a:srgbClr val="0000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Laser Electron Photon beam</a:t>
            </a:r>
          </a:p>
        </p:txBody>
      </p:sp>
      <p:sp>
        <p:nvSpPr>
          <p:cNvPr id="12313" name="Text Box 26"/>
          <p:cNvSpPr txBox="1">
            <a:spLocks noChangeArrowheads="1"/>
          </p:cNvSpPr>
          <p:nvPr/>
        </p:nvSpPr>
        <p:spPr bwMode="auto">
          <a:xfrm>
            <a:off x="247650" y="5400675"/>
            <a:ext cx="2974975" cy="830263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ja-JP" sz="2400">
                <a:solidFill>
                  <a:srgbClr val="FF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Backward-Compton </a:t>
            </a:r>
          </a:p>
          <a:p>
            <a:pPr algn="ctr"/>
            <a:r>
              <a:rPr lang="en-US" altLang="ja-JP" sz="2400">
                <a:solidFill>
                  <a:srgbClr val="FF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scattering</a:t>
            </a:r>
          </a:p>
        </p:txBody>
      </p:sp>
      <p:sp>
        <p:nvSpPr>
          <p:cNvPr id="12314" name="Text Box 27"/>
          <p:cNvSpPr txBox="1">
            <a:spLocks noChangeArrowheads="1"/>
          </p:cNvSpPr>
          <p:nvPr/>
        </p:nvSpPr>
        <p:spPr bwMode="auto">
          <a:xfrm>
            <a:off x="5257800" y="2573338"/>
            <a:ext cx="784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ja-JP" sz="2400">
                <a:solidFill>
                  <a:srgbClr val="FF66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36m</a:t>
            </a:r>
          </a:p>
        </p:txBody>
      </p:sp>
      <p:sp>
        <p:nvSpPr>
          <p:cNvPr id="12315" name="Text Box 28"/>
          <p:cNvSpPr txBox="1">
            <a:spLocks noChangeArrowheads="1"/>
          </p:cNvSpPr>
          <p:nvPr/>
        </p:nvSpPr>
        <p:spPr bwMode="auto">
          <a:xfrm>
            <a:off x="8077200" y="3944938"/>
            <a:ext cx="784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ja-JP" sz="2400">
                <a:solidFill>
                  <a:srgbClr val="FF66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70m</a:t>
            </a:r>
          </a:p>
        </p:txBody>
      </p:sp>
      <p:sp>
        <p:nvSpPr>
          <p:cNvPr id="12316" name="Line 29"/>
          <p:cNvSpPr>
            <a:spLocks noChangeShapeType="1"/>
          </p:cNvSpPr>
          <p:nvPr/>
        </p:nvSpPr>
        <p:spPr bwMode="auto">
          <a:xfrm>
            <a:off x="2743200" y="1658938"/>
            <a:ext cx="5638800" cy="2895600"/>
          </a:xfrm>
          <a:prstGeom prst="line">
            <a:avLst/>
          </a:prstGeom>
          <a:noFill/>
          <a:ln w="28575" cap="rnd">
            <a:solidFill>
              <a:srgbClr val="FF99CC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17" name="Line 30"/>
          <p:cNvSpPr>
            <a:spLocks noChangeShapeType="1"/>
          </p:cNvSpPr>
          <p:nvPr/>
        </p:nvSpPr>
        <p:spPr bwMode="auto">
          <a:xfrm>
            <a:off x="1295400" y="1735138"/>
            <a:ext cx="9906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1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5607" grpId="0" animBg="1"/>
      <p:bldP spid="25608" grpId="0" animBg="1"/>
      <p:bldP spid="25609" grpId="0" animBg="1"/>
      <p:bldP spid="25610" grpId="0" animBg="1"/>
      <p:bldP spid="25611" grpId="0" animBg="1"/>
      <p:bldP spid="25612" grpId="0" animBg="1"/>
      <p:bldP spid="19472" grpId="0"/>
      <p:bldP spid="19473" grpId="0"/>
      <p:bldP spid="19474" grpId="0"/>
      <p:bldP spid="19475" grpId="0"/>
      <p:bldP spid="19476" grpId="0"/>
      <p:bldP spid="256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E8DC7-2A1E-4B63-95A0-B2065C1A1E6D}" type="slidenum">
              <a:rPr lang="ja-JP" altLang="en-US"/>
              <a:pPr>
                <a:defRPr/>
              </a:pPr>
              <a:t>20</a:t>
            </a:fld>
            <a:endParaRPr lang="en-US" altLang="ja-JP" dirty="0"/>
          </a:p>
        </p:txBody>
      </p:sp>
      <p:sp>
        <p:nvSpPr>
          <p:cNvPr id="30723" name="正方形/長方形 2"/>
          <p:cNvSpPr>
            <a:spLocks noChangeArrowheads="1"/>
          </p:cNvSpPr>
          <p:nvPr/>
        </p:nvSpPr>
        <p:spPr bwMode="auto">
          <a:xfrm>
            <a:off x="2771800" y="2997200"/>
            <a:ext cx="35958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Λ(1405</a:t>
            </a:r>
            <a:r>
              <a:rPr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)/</a:t>
            </a:r>
            <a:r>
              <a:rPr lang="en-US" altLang="ja-JP" sz="3600" dirty="0" smtClean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S</a:t>
            </a:r>
            <a:r>
              <a:rPr lang="en-US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(1385)</a:t>
            </a:r>
            <a:endParaRPr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ja-JP" sz="28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Measurement of γp </a:t>
            </a:r>
            <a:r>
              <a:rPr lang="en-US" altLang="ja-JP" sz="28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K</a:t>
            </a:r>
            <a:r>
              <a:rPr lang="en-US" altLang="ja-JP" sz="2800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 sz="28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Λ(1405) and K</a:t>
            </a:r>
            <a:r>
              <a:rPr lang="en-US" altLang="ja-JP" sz="2800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 sz="28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Σ</a:t>
            </a:r>
            <a:r>
              <a:rPr lang="en-US" altLang="ja-JP" sz="2800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0</a:t>
            </a:r>
            <a:r>
              <a:rPr lang="en-US" altLang="ja-JP" sz="28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(1385) </a:t>
            </a:r>
          </a:p>
        </p:txBody>
      </p:sp>
      <p:sp>
        <p:nvSpPr>
          <p:cNvPr id="31749" name="正方形/長方形 2"/>
          <p:cNvSpPr>
            <a:spLocks noChangeArrowheads="1"/>
          </p:cNvSpPr>
          <p:nvPr/>
        </p:nvSpPr>
        <p:spPr bwMode="auto">
          <a:xfrm>
            <a:off x="357188" y="633413"/>
            <a:ext cx="4852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M. Niiyama </a:t>
            </a:r>
            <a:r>
              <a:rPr lang="fr-FR" altLang="ja-JP" i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et al,</a:t>
            </a:r>
            <a:r>
              <a:rPr lang="fr-FR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 Phys.Rev.C78:035202,2008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1750" name="テキスト ボックス 5"/>
          <p:cNvSpPr txBox="1">
            <a:spLocks noChangeArrowheads="1"/>
          </p:cNvSpPr>
          <p:nvPr/>
        </p:nvSpPr>
        <p:spPr bwMode="auto">
          <a:xfrm>
            <a:off x="6057900" y="1547813"/>
            <a:ext cx="232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target : H</a:t>
            </a:r>
            <a:r>
              <a:rPr lang="en-US" altLang="ja-JP" baseline="-25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lang="en-US" altLang="ja-JP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(CH</a:t>
            </a:r>
            <a:r>
              <a:rPr lang="en-US" altLang="ja-JP" baseline="-25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lang="en-US" altLang="ja-JP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– C)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6813" y="71438"/>
            <a:ext cx="285750" cy="2508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1752" name="正方形/長方形 11"/>
          <p:cNvSpPr>
            <a:spLocks noChangeArrowheads="1"/>
          </p:cNvSpPr>
          <p:nvPr/>
        </p:nvSpPr>
        <p:spPr bwMode="auto">
          <a:xfrm>
            <a:off x="460375" y="5508625"/>
            <a:ext cx="4497388" cy="101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                 1.5-2.0GeV       </a:t>
            </a:r>
            <a:r>
              <a:rPr lang="en-US" altLang="ja-JP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2.0-2.4GeV</a:t>
            </a:r>
            <a:endParaRPr lang="ja-JP" altLang="en-US" sz="2000">
              <a:solidFill>
                <a:srgbClr val="FF0000"/>
              </a:solidFill>
            </a:endParaRPr>
          </a:p>
          <a:p>
            <a:r>
              <a:rPr lang="en-US" altLang="ja-JP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Λ(1405)    0.43</a:t>
            </a:r>
            <a:r>
              <a:rPr lang="en-US" altLang="ja-JP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0.088      0.0720.061</a:t>
            </a:r>
            <a:endParaRPr lang="en-US" altLang="ja-JP" sz="200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Wingdings" pitchFamily="2" charset="2"/>
            </a:endParaRPr>
          </a:p>
          <a:p>
            <a:r>
              <a:rPr lang="en-US" altLang="ja-JP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Σ</a:t>
            </a:r>
            <a:r>
              <a:rPr lang="en-US" altLang="ja-JP" sz="2000" baseline="30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0</a:t>
            </a:r>
            <a:r>
              <a:rPr lang="en-US" altLang="ja-JP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(1385)   0.80</a:t>
            </a:r>
            <a:r>
              <a:rPr lang="en-US" altLang="ja-JP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0.092      0.87  0.064</a:t>
            </a:r>
            <a:endParaRPr lang="ja-JP" altLang="en-US" sz="2000">
              <a:solidFill>
                <a:srgbClr val="FF0000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rot="5400000">
            <a:off x="1076325" y="6016625"/>
            <a:ext cx="1016000" cy="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460375" y="5868988"/>
            <a:ext cx="449738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5" name="テキスト ボックス 11"/>
          <p:cNvSpPr txBox="1">
            <a:spLocks noChangeArrowheads="1"/>
          </p:cNvSpPr>
          <p:nvPr/>
        </p:nvSpPr>
        <p:spPr bwMode="auto">
          <a:xfrm>
            <a:off x="34925" y="5148263"/>
            <a:ext cx="1035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/d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W</a:t>
            </a:r>
            <a:endParaRPr lang="ja-JP" altLang="en-US" sz="2400">
              <a:latin typeface="Symbol" pitchFamily="18" charset="2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1756" name="テキスト ボックス 14"/>
          <p:cNvSpPr txBox="1">
            <a:spLocks noChangeArrowheads="1"/>
          </p:cNvSpPr>
          <p:nvPr/>
        </p:nvSpPr>
        <p:spPr bwMode="auto">
          <a:xfrm>
            <a:off x="5003800" y="5516563"/>
            <a:ext cx="40814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Remarkable decreasing</a:t>
            </a:r>
          </a:p>
          <a:p>
            <a:pPr>
              <a:buFont typeface="Wingdings" pitchFamily="2" charset="2"/>
              <a:buChar char="à"/>
            </a:pP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different production mechanism </a:t>
            </a:r>
          </a:p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   or/and internal structure?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endParaRPr lang="ja-JP" altLang="en-US" sz="200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1757" name="テキスト ボックス 16"/>
          <p:cNvSpPr txBox="1">
            <a:spLocks noChangeArrowheads="1"/>
          </p:cNvSpPr>
          <p:nvPr/>
        </p:nvSpPr>
        <p:spPr bwMode="auto">
          <a:xfrm>
            <a:off x="2516188" y="941388"/>
            <a:ext cx="6592887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Decay particles are detected by time-projection chamber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1758" name="図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20913"/>
            <a:ext cx="3332163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図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2170113"/>
            <a:ext cx="3505200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B1AC-F8B9-4A0F-88F5-11AD6ED98495}" type="slidenum">
              <a:rPr lang="ja-JP" altLang="en-US"/>
              <a:pPr>
                <a:defRPr/>
              </a:pPr>
              <a:t>21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図 10" descr="fig15a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30" y="980728"/>
            <a:ext cx="4324351" cy="43311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052" name="テキスト ボックス 2"/>
          <p:cNvSpPr txBox="1">
            <a:spLocks noChangeArrowheads="1"/>
          </p:cNvSpPr>
          <p:nvPr/>
        </p:nvSpPr>
        <p:spPr bwMode="auto">
          <a:xfrm>
            <a:off x="971550" y="488950"/>
            <a:ext cx="7372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Study of </a:t>
            </a:r>
            <a:r>
              <a:rPr lang="en-US" altLang="ja-JP" sz="400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Q</a:t>
            </a:r>
            <a:r>
              <a:rPr lang="en-US" altLang="ja-JP" sz="4000" baseline="30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</a:t>
            </a:r>
            <a:r>
              <a:rPr lang="en-US" altLang="ja-JP" sz="400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</a:t>
            </a:r>
            <a:r>
              <a:rPr lang="en-US" altLang="ja-JP" sz="4000" u="sng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K</a:t>
            </a:r>
            <a:r>
              <a:rPr lang="en-US" altLang="ja-JP" sz="4000" u="sng" baseline="30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-</a:t>
            </a:r>
            <a:r>
              <a:rPr lang="en-US" altLang="ja-JP" sz="4000" u="sng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K</a:t>
            </a:r>
            <a:r>
              <a:rPr lang="en-US" altLang="ja-JP" sz="4000" u="sng" baseline="30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np)</a:t>
            </a:r>
            <a:endParaRPr lang="en-US" altLang="ja-JP" sz="400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53" name="正方形/長方形 13"/>
          <p:cNvSpPr>
            <a:spLocks noChangeArrowheads="1"/>
          </p:cNvSpPr>
          <p:nvPr/>
        </p:nvSpPr>
        <p:spPr bwMode="auto">
          <a:xfrm>
            <a:off x="4644008" y="2060848"/>
            <a:ext cx="3860800" cy="1155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0" lang="ja-JP" altLang="en-US" sz="2400">
              <a:solidFill>
                <a:srgbClr val="00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12299" name="Object 2"/>
          <p:cNvGraphicFramePr>
            <a:graphicFrameLocks noChangeAspect="1"/>
          </p:cNvGraphicFramePr>
          <p:nvPr/>
        </p:nvGraphicFramePr>
        <p:xfrm>
          <a:off x="4716016" y="2052638"/>
          <a:ext cx="3800475" cy="1422400"/>
        </p:xfrm>
        <a:graphic>
          <a:graphicData uri="http://schemas.openxmlformats.org/presentationml/2006/ole">
            <p:oleObj spid="_x0000_s2050" name="Equation" r:id="rId4" imgW="2374560" imgH="888840" progId="">
              <p:embed/>
            </p:oleObj>
          </a:graphicData>
        </a:graphic>
      </p:graphicFrame>
      <p:sp>
        <p:nvSpPr>
          <p:cNvPr id="2054" name="テキスト ボックス 6"/>
          <p:cNvSpPr txBox="1">
            <a:spLocks noChangeArrowheads="1"/>
          </p:cNvSpPr>
          <p:nvPr/>
        </p:nvSpPr>
        <p:spPr bwMode="auto">
          <a:xfrm>
            <a:off x="728861" y="5221064"/>
            <a:ext cx="3267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PRC </a:t>
            </a:r>
            <a:r>
              <a:rPr lang="en-US" altLang="ja-JP" sz="16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79, </a:t>
            </a:r>
            <a:r>
              <a:rPr lang="en-US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T.Nakano et al., 025210 (</a:t>
            </a:r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2009)</a:t>
            </a:r>
            <a:endParaRPr lang="en-US" altLang="ja-JP" sz="1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fld id="{045DDCDF-5B2A-4BA9-A347-25E73EC2274C}" type="slidenum">
              <a:rPr lang="ja-JP" altLang="en-US">
                <a:solidFill>
                  <a:schemeClr val="tx1">
                    <a:tint val="75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pPr>
                <a:defRPr/>
              </a:pPr>
              <a:t>22</a:t>
            </a:fld>
            <a:endParaRPr lang="ja-JP" altLang="en-US" dirty="0">
              <a:solidFill>
                <a:schemeClr val="tx1">
                  <a:tint val="75000"/>
                </a:schemeClr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57" name="正方形/長方形 16"/>
          <p:cNvSpPr>
            <a:spLocks noChangeArrowheads="1"/>
          </p:cNvSpPr>
          <p:nvPr/>
        </p:nvSpPr>
        <p:spPr bwMode="auto">
          <a:xfrm>
            <a:off x="1043608" y="2348880"/>
            <a:ext cx="6492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Q</a:t>
            </a:r>
            <a:r>
              <a:rPr lang="en-US" altLang="ja-JP" sz="3200" baseline="30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2058" name="正方形/長方形 19"/>
          <p:cNvSpPr>
            <a:spLocks noChangeArrowheads="1"/>
          </p:cNvSpPr>
          <p:nvPr/>
        </p:nvSpPr>
        <p:spPr bwMode="auto">
          <a:xfrm>
            <a:off x="4716016" y="1403350"/>
            <a:ext cx="37846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3200" dirty="0" err="1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 sz="32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lang="en-US" altLang="ja-JP" sz="3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3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K</a:t>
            </a:r>
            <a:r>
              <a:rPr lang="en-US" altLang="ja-JP" sz="3200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-</a:t>
            </a:r>
            <a:r>
              <a:rPr lang="en-US" altLang="ja-JP" sz="32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Q</a:t>
            </a:r>
            <a:r>
              <a:rPr lang="en-US" altLang="ja-JP" sz="3200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 </a:t>
            </a:r>
            <a:r>
              <a:rPr lang="en-US" altLang="ja-JP" sz="3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</a:t>
            </a:r>
            <a:r>
              <a:rPr lang="en-US" altLang="ja-JP" sz="3200" u="sng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K</a:t>
            </a:r>
            <a:r>
              <a:rPr lang="en-US" altLang="ja-JP" sz="3200" u="sng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-</a:t>
            </a:r>
            <a:r>
              <a:rPr lang="en-US" altLang="ja-JP" sz="3200" u="sng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K</a:t>
            </a:r>
            <a:r>
              <a:rPr lang="en-US" altLang="ja-JP" sz="3200" u="sng" baseline="300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 sz="32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n</a:t>
            </a:r>
            <a:endParaRPr lang="en-US" altLang="ja-JP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575180" y="3475038"/>
            <a:ext cx="3941311" cy="255454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Higher statistics (3 times) </a:t>
            </a:r>
          </a:p>
          <a:p>
            <a:pPr algn="just"/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in data taken in 2006-7. </a:t>
            </a:r>
          </a:p>
          <a:p>
            <a:pPr algn="just"/>
            <a:r>
              <a:rPr lang="en-US" altLang="ja-JP" sz="2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</a:t>
            </a:r>
            <a:r>
              <a:rPr lang="en-US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</a:t>
            </a:r>
            <a:r>
              <a:rPr lang="en-US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</a:t>
            </a:r>
            <a:r>
              <a:rPr lang="en-US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lind analysis </a:t>
            </a:r>
          </a:p>
          <a:p>
            <a:pPr algn="just"/>
            <a:r>
              <a:rPr lang="en-US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Still </a:t>
            </a:r>
            <a:r>
              <a:rPr lang="en-US" altLang="ja-JP" sz="2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under analysis. </a:t>
            </a:r>
            <a:endParaRPr lang="en-US" altLang="ja-JP" sz="2000" dirty="0" smtClean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just"/>
            <a:r>
              <a:rPr lang="en-US" altLang="ja-JP" sz="2000" dirty="0" smtClean="0">
                <a:solidFill>
                  <a:srgbClr val="9900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Check and conform the statistics and quality of the data by using single track, </a:t>
            </a:r>
            <a:r>
              <a:rPr lang="en-US" altLang="ja-JP" sz="2000" dirty="0" smtClean="0">
                <a:solidFill>
                  <a:srgbClr val="990099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f</a:t>
            </a:r>
            <a:r>
              <a:rPr lang="en-US" altLang="ja-JP" sz="2000" dirty="0" smtClean="0">
                <a:solidFill>
                  <a:srgbClr val="9900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events, LH2 data masking K</a:t>
            </a:r>
            <a:r>
              <a:rPr lang="en-US" altLang="ja-JP" sz="2000" baseline="30000" dirty="0" smtClean="0">
                <a:solidFill>
                  <a:srgbClr val="9900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lang="en-US" altLang="ja-JP" sz="2000" dirty="0" smtClean="0">
                <a:solidFill>
                  <a:srgbClr val="9900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 .  </a:t>
            </a:r>
            <a:endParaRPr lang="en-US" altLang="ja-JP" sz="2000" dirty="0">
              <a:solidFill>
                <a:srgbClr val="9900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番号プレースホルダ 2"/>
          <p:cNvSpPr>
            <a:spLocks noGrp="1"/>
          </p:cNvSpPr>
          <p:nvPr>
            <p:ph type="sldNum" sz="quarter" idx="12"/>
          </p:nvPr>
        </p:nvSpPr>
        <p:spPr bwMode="auto">
          <a:xfrm>
            <a:off x="914400" y="6172200"/>
            <a:ext cx="3962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fld id="{F42DED25-2555-4072-8188-7BBA59B91576}" type="slidenum">
              <a:rPr lang="zh-TW" altLang="en-US" smtClean="0">
                <a:solidFill>
                  <a:schemeClr val="tx2"/>
                </a:solidFill>
                <a:latin typeface="Tahoma" pitchFamily="34" charset="0"/>
                <a:ea typeface="MS PGothic" pitchFamily="50" charset="-128"/>
              </a:rPr>
              <a:pPr algn="l">
                <a:defRPr/>
              </a:pPr>
              <a:t>23</a:t>
            </a:fld>
            <a:endParaRPr lang="en-US" altLang="zh-TW" smtClean="0">
              <a:solidFill>
                <a:schemeClr val="tx2"/>
              </a:solidFill>
              <a:latin typeface="Tahoma" pitchFamily="34" charset="0"/>
              <a:ea typeface="MS PGothic" pitchFamily="50" charset="-128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392363" y="2649538"/>
            <a:ext cx="4340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zh-TW" sz="5400">
                <a:solidFill>
                  <a:srgbClr val="3333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K* production</a:t>
            </a:r>
          </a:p>
        </p:txBody>
      </p:sp>
      <p:sp>
        <p:nvSpPr>
          <p:cNvPr id="32772" name="テキスト ボックス 3"/>
          <p:cNvSpPr txBox="1">
            <a:spLocks noChangeArrowheads="1"/>
          </p:cNvSpPr>
          <p:nvPr/>
        </p:nvSpPr>
        <p:spPr bwMode="auto">
          <a:xfrm>
            <a:off x="2392363" y="5526088"/>
            <a:ext cx="5924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Proposed by K. Hicks (Ohio U.)  and J.K. Ahn (PNU)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6550025"/>
            <a:ext cx="5143500" cy="307975"/>
          </a:xfrm>
          <a:prstGeom prst="rect">
            <a:avLst/>
          </a:prstGeom>
          <a:solidFill>
            <a:srgbClr val="333300"/>
          </a:solidFill>
          <a:ln w="28575">
            <a:solidFill>
              <a:srgbClr val="33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en-US" altLang="ko-KR" sz="1400">
                <a:solidFill>
                  <a:srgbClr val="FFFFFF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K*Σ</a:t>
            </a:r>
            <a:r>
              <a:rPr lang="en-US" altLang="ko-KR" sz="1400" baseline="30000">
                <a:solidFill>
                  <a:srgbClr val="FFFFFF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+</a:t>
            </a:r>
            <a:r>
              <a:rPr lang="en-US" altLang="ko-KR" sz="1400">
                <a:solidFill>
                  <a:srgbClr val="FFFFFF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 photoproduction form threshold to 3GeV  </a:t>
            </a:r>
          </a:p>
        </p:txBody>
      </p:sp>
      <p:pic>
        <p:nvPicPr>
          <p:cNvPr id="33795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688" y="1773238"/>
            <a:ext cx="63373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직사각형 13"/>
          <p:cNvSpPr>
            <a:spLocks noChangeArrowheads="1"/>
          </p:cNvSpPr>
          <p:nvPr/>
        </p:nvSpPr>
        <p:spPr bwMode="auto">
          <a:xfrm>
            <a:off x="1042988" y="4829175"/>
            <a:ext cx="71294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K : Pseudoscalar meson </a:t>
            </a:r>
            <a:r>
              <a:rPr lang="en-US" altLang="ko-KR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  <a:cs typeface="AppleGothic"/>
                <a:sym typeface="Wingdings" pitchFamily="2" charset="2"/>
              </a:rPr>
              <a:t> unnatural exchange</a:t>
            </a:r>
          </a:p>
          <a:p>
            <a:pPr latinLnBrk="1"/>
            <a:r>
              <a:rPr lang="en-US" altLang="ko-KR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  <a:cs typeface="AppleGothic"/>
                <a:sym typeface="Wingdings" pitchFamily="2" charset="2"/>
              </a:rPr>
              <a:t>κ: Scalar meson  natural exchange</a:t>
            </a:r>
            <a:endParaRPr lang="ko-KR" altLang="en-US">
              <a:solidFill>
                <a:srgbClr val="000000"/>
              </a:solidFill>
              <a:latin typeface="Malgun Gothic" pitchFamily="34" charset="-127"/>
              <a:ea typeface="Malgun Gothic" pitchFamily="34" charset="-127"/>
              <a:cs typeface="AppleGothic"/>
            </a:endParaRPr>
          </a:p>
        </p:txBody>
      </p:sp>
      <p:sp>
        <p:nvSpPr>
          <p:cNvPr id="33797" name="Text Box 13"/>
          <p:cNvSpPr txBox="1">
            <a:spLocks noChangeArrowheads="1"/>
          </p:cNvSpPr>
          <p:nvPr/>
        </p:nvSpPr>
        <p:spPr bwMode="auto">
          <a:xfrm>
            <a:off x="250825" y="411163"/>
            <a:ext cx="871378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ko-KR" sz="2400" dirty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The </a:t>
            </a:r>
            <a:r>
              <a:rPr lang="en-US" altLang="ko-KR" sz="2400" dirty="0">
                <a:solidFill>
                  <a:srgbClr val="008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k</a:t>
            </a:r>
            <a:r>
              <a:rPr lang="en-US" altLang="ko-KR" sz="2400" dirty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meson with a resonance pole at ~800 MeV is seen in many phenomenological analyses and also in the analysis of the D </a:t>
            </a:r>
            <a:r>
              <a:rPr lang="en-US" altLang="ko-KR" sz="2400" dirty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</a:t>
            </a:r>
            <a:r>
              <a:rPr lang="en-US" altLang="ko-KR" sz="2400" dirty="0" err="1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K</a:t>
            </a:r>
            <a:r>
              <a:rPr lang="en-US" altLang="ko-KR" sz="2400" dirty="0" err="1">
                <a:solidFill>
                  <a:srgbClr val="008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pp</a:t>
            </a:r>
            <a:r>
              <a:rPr lang="en-US" altLang="ko-KR" sz="2400" dirty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decay, yet its existence is still controversial.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n-US" altLang="ko-KR" sz="2400" dirty="0">
              <a:solidFill>
                <a:srgbClr val="008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n-US" altLang="ko-KR" sz="2400" dirty="0">
              <a:solidFill>
                <a:srgbClr val="008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n-US" altLang="ko-KR" sz="2400" dirty="0">
              <a:solidFill>
                <a:srgbClr val="008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n-US" altLang="ko-KR" sz="2400" dirty="0">
              <a:solidFill>
                <a:srgbClr val="008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n-US" altLang="ko-KR" sz="2400" dirty="0">
              <a:solidFill>
                <a:srgbClr val="008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n-US" altLang="ko-KR" sz="2400" dirty="0">
              <a:solidFill>
                <a:srgbClr val="008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endParaRPr lang="en-US" altLang="ko-KR" sz="2400" dirty="0">
              <a:solidFill>
                <a:srgbClr val="008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ko-KR" sz="2400" dirty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See photon asymmetry for K*</a:t>
            </a:r>
            <a:r>
              <a:rPr lang="en-US" altLang="ko-KR" sz="2400" dirty="0">
                <a:solidFill>
                  <a:srgbClr val="008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S</a:t>
            </a:r>
            <a:r>
              <a:rPr lang="en-US" altLang="ko-KR" sz="2400" baseline="30000" dirty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ko-KR" sz="2400" dirty="0">
                <a:solidFill>
                  <a:srgbClr val="008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photoproduction</a:t>
            </a:r>
            <a:endParaRPr lang="en-US" altLang="ko-KR" sz="2400" baseline="30000" dirty="0">
              <a:solidFill>
                <a:srgbClr val="008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8C163-47F2-4151-B05D-33CB537359F3}" type="slidenum">
              <a:rPr lang="ja-JP" altLang="en-US"/>
              <a:pPr>
                <a:defRPr/>
              </a:pPr>
              <a:t>24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0" y="6550025"/>
            <a:ext cx="5143500" cy="307975"/>
          </a:xfrm>
          <a:prstGeom prst="rect">
            <a:avLst/>
          </a:prstGeom>
          <a:solidFill>
            <a:srgbClr val="6600FF"/>
          </a:solidFill>
          <a:ln w="28575">
            <a:solidFill>
              <a:srgbClr val="66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40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K*Σ</a:t>
            </a:r>
            <a:r>
              <a:rPr lang="en-US" altLang="ko-KR" sz="1400" baseline="3000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+</a:t>
            </a:r>
            <a:r>
              <a:rPr lang="en-US" altLang="ko-KR" sz="140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 photoproduction form threshold to 3GeV  </a:t>
            </a:r>
          </a:p>
        </p:txBody>
      </p:sp>
      <p:pic>
        <p:nvPicPr>
          <p:cNvPr id="34819" name="Picture 12" descr="mm-im_all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6050" y="1295400"/>
            <a:ext cx="63119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9"/>
          <p:cNvSpPr txBox="1">
            <a:spLocks noChangeArrowheads="1"/>
          </p:cNvSpPr>
          <p:nvPr/>
        </p:nvSpPr>
        <p:spPr bwMode="auto">
          <a:xfrm>
            <a:off x="182562" y="260648"/>
            <a:ext cx="89979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Malgun Gothic" pitchFamily="34" charset="-127"/>
                <a:ea typeface="Malgun Gothic" pitchFamily="34" charset="-127"/>
                <a:cs typeface="AppleGothic"/>
              </a:rPr>
              <a:t>Missing Mass for (</a:t>
            </a:r>
            <a:r>
              <a:rPr lang="en-US" altLang="ko-KR" sz="3200" dirty="0" err="1">
                <a:latin typeface="Symbol" pitchFamily="18" charset="2"/>
                <a:ea typeface="Malgun Gothic" pitchFamily="34" charset="-127"/>
                <a:cs typeface="AppleGothic"/>
              </a:rPr>
              <a:t>g</a:t>
            </a:r>
            <a:r>
              <a:rPr lang="en-US" altLang="ko-KR" sz="3200" dirty="0" err="1">
                <a:latin typeface="Malgun Gothic" pitchFamily="34" charset="-127"/>
                <a:ea typeface="Malgun Gothic" pitchFamily="34" charset="-127"/>
                <a:cs typeface="AppleGothic"/>
              </a:rPr>
              <a:t>,K+</a:t>
            </a:r>
            <a:r>
              <a:rPr lang="en-US" altLang="ko-KR" sz="3200" dirty="0" err="1">
                <a:latin typeface="Symbol" pitchFamily="18" charset="2"/>
                <a:ea typeface="Malgun Gothic" pitchFamily="34" charset="-127"/>
                <a:cs typeface="AppleGothic"/>
              </a:rPr>
              <a:t>p</a:t>
            </a:r>
            <a:r>
              <a:rPr lang="en-US" altLang="ko-KR" sz="3200" dirty="0">
                <a:latin typeface="Malgun Gothic" pitchFamily="34" charset="-127"/>
                <a:ea typeface="Malgun Gothic" pitchFamily="34" charset="-127"/>
                <a:cs typeface="AppleGothic"/>
              </a:rPr>
              <a:t>-) </a:t>
            </a:r>
            <a:r>
              <a:rPr lang="en-US" altLang="ko-KR" sz="3200" dirty="0" err="1">
                <a:latin typeface="Malgun Gothic" pitchFamily="34" charset="-127"/>
                <a:ea typeface="Malgun Gothic" pitchFamily="34" charset="-127"/>
                <a:cs typeface="AppleGothic"/>
              </a:rPr>
              <a:t>vs</a:t>
            </a:r>
            <a:r>
              <a:rPr lang="en-US" altLang="ko-KR" sz="3200" dirty="0">
                <a:latin typeface="Malgun Gothic" pitchFamily="34" charset="-127"/>
                <a:ea typeface="Malgun Gothic" pitchFamily="34" charset="-127"/>
                <a:cs typeface="AppleGothic"/>
              </a:rPr>
              <a:t> Invariant Mass of </a:t>
            </a:r>
            <a:r>
              <a:rPr lang="en-US" altLang="ko-KR" sz="3200" dirty="0" err="1">
                <a:latin typeface="Malgun Gothic" pitchFamily="34" charset="-127"/>
                <a:ea typeface="Malgun Gothic" pitchFamily="34" charset="-127"/>
                <a:cs typeface="AppleGothic"/>
              </a:rPr>
              <a:t>K+</a:t>
            </a:r>
            <a:r>
              <a:rPr lang="en-US" altLang="ko-KR" sz="3200" dirty="0" err="1">
                <a:latin typeface="Symbol" pitchFamily="18" charset="2"/>
                <a:ea typeface="Malgun Gothic" pitchFamily="34" charset="-127"/>
                <a:cs typeface="AppleGothic"/>
              </a:rPr>
              <a:t>p</a:t>
            </a:r>
            <a:r>
              <a:rPr lang="en-US" altLang="ko-KR" sz="3200" dirty="0">
                <a:latin typeface="Malgun Gothic" pitchFamily="34" charset="-127"/>
                <a:ea typeface="Malgun Gothic" pitchFamily="34" charset="-127"/>
                <a:cs typeface="AppleGothic"/>
              </a:rPr>
              <a:t>- </a:t>
            </a:r>
            <a:endParaRPr lang="ko-KR" altLang="en-US" sz="3200" dirty="0">
              <a:latin typeface="Malgun Gothic" pitchFamily="34" charset="-127"/>
              <a:ea typeface="Malgun Gothic" pitchFamily="34" charset="-127"/>
              <a:cs typeface="AppleGothic"/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 rot="5400000" flipH="1" flipV="1">
            <a:off x="3304382" y="5999956"/>
            <a:ext cx="857250" cy="15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2286000" y="3351213"/>
            <a:ext cx="928688" cy="15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FDC880-C90A-433B-A386-B38969A57476}" type="slidenum">
              <a:rPr lang="ja-JP" altLang="en-US"/>
              <a:pPr>
                <a:defRPr/>
              </a:pPr>
              <a:t>25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0" y="6550025"/>
            <a:ext cx="5143500" cy="307975"/>
          </a:xfrm>
          <a:prstGeom prst="rect">
            <a:avLst/>
          </a:prstGeom>
          <a:solidFill>
            <a:srgbClr val="6600FF"/>
          </a:solidFill>
          <a:ln w="28575">
            <a:solidFill>
              <a:srgbClr val="66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en-US" altLang="ko-KR" sz="1400">
                <a:solidFill>
                  <a:srgbClr val="FFFFFF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K*Σ</a:t>
            </a:r>
            <a:r>
              <a:rPr lang="en-US" altLang="ko-KR" sz="1400" baseline="30000">
                <a:solidFill>
                  <a:srgbClr val="FFFFFF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+</a:t>
            </a:r>
            <a:r>
              <a:rPr lang="en-US" altLang="ko-KR" sz="1400">
                <a:solidFill>
                  <a:srgbClr val="FFFFFF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 photoproduction form threshold to 3GeV  </a:t>
            </a:r>
          </a:p>
        </p:txBody>
      </p:sp>
      <p:sp>
        <p:nvSpPr>
          <p:cNvPr id="35843" name="TextBox 22"/>
          <p:cNvSpPr txBox="1">
            <a:spLocks noChangeArrowheads="1"/>
          </p:cNvSpPr>
          <p:nvPr/>
        </p:nvSpPr>
        <p:spPr bwMode="auto">
          <a:xfrm>
            <a:off x="5795963" y="476250"/>
            <a:ext cx="31686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lang="en-US" altLang="ko-KR" sz="2400" dirty="0">
                <a:solidFill>
                  <a:srgbClr val="66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Horizontal Polarization</a:t>
            </a:r>
            <a:endParaRPr lang="ko-KR" altLang="en-US" sz="2400" dirty="0">
              <a:solidFill>
                <a:srgbClr val="660066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5844" name="TextBox 23"/>
          <p:cNvSpPr txBox="1">
            <a:spLocks noChangeArrowheads="1"/>
          </p:cNvSpPr>
          <p:nvPr/>
        </p:nvSpPr>
        <p:spPr bwMode="auto">
          <a:xfrm>
            <a:off x="6011863" y="4005263"/>
            <a:ext cx="26431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lang="en-US" altLang="ko-KR" sz="2400">
                <a:solidFill>
                  <a:srgbClr val="66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Vertical Polarization</a:t>
            </a:r>
            <a:endParaRPr lang="ko-KR" altLang="en-US" sz="2400">
              <a:solidFill>
                <a:srgbClr val="66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5845" name="그림 10" descr="dr_week_h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850900"/>
            <a:ext cx="287972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7" descr="leps_all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341438"/>
            <a:ext cx="5327650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그림 9" descr="dr_week_v.ep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1675" y="3644900"/>
            <a:ext cx="28940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Box 22"/>
          <p:cNvSpPr txBox="1">
            <a:spLocks noChangeArrowheads="1"/>
          </p:cNvSpPr>
          <p:nvPr/>
        </p:nvSpPr>
        <p:spPr bwMode="auto">
          <a:xfrm>
            <a:off x="467544" y="404664"/>
            <a:ext cx="46799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lang="en-US" altLang="ko-KR" sz="3600" dirty="0" err="1">
                <a:latin typeface="Malgun Gothic" pitchFamily="34" charset="-127"/>
                <a:ea typeface="Malgun Gothic" pitchFamily="34" charset="-127"/>
                <a:cs typeface="AppleGothic"/>
              </a:rPr>
              <a:t>K</a:t>
            </a:r>
            <a:r>
              <a:rPr lang="en-US" altLang="ko-KR" sz="3600" baseline="30000" dirty="0" err="1">
                <a:latin typeface="Malgun Gothic" pitchFamily="34" charset="-127"/>
                <a:ea typeface="Malgun Gothic" pitchFamily="34" charset="-127"/>
                <a:cs typeface="AppleGothic"/>
              </a:rPr>
              <a:t>+</a:t>
            </a:r>
            <a:r>
              <a:rPr lang="en-US" altLang="ko-KR" sz="3600" dirty="0" err="1">
                <a:latin typeface="Symbol" pitchFamily="18" charset="2"/>
                <a:ea typeface="Malgun Gothic" pitchFamily="34" charset="-127"/>
                <a:cs typeface="AppleGothic"/>
              </a:rPr>
              <a:t>p</a:t>
            </a:r>
            <a:r>
              <a:rPr lang="en-US" altLang="ko-KR" sz="3600" baseline="30000" dirty="0">
                <a:latin typeface="Malgun Gothic" pitchFamily="34" charset="-127"/>
                <a:ea typeface="Malgun Gothic" pitchFamily="34" charset="-127"/>
                <a:cs typeface="AppleGothic"/>
              </a:rPr>
              <a:t>-</a:t>
            </a:r>
            <a:r>
              <a:rPr lang="en-US" altLang="ko-KR" sz="3600" dirty="0">
                <a:latin typeface="Malgun Gothic" pitchFamily="34" charset="-127"/>
                <a:ea typeface="Malgun Gothic" pitchFamily="34" charset="-127"/>
                <a:cs typeface="AppleGothic"/>
              </a:rPr>
              <a:t> Invariant Mass </a:t>
            </a:r>
            <a:endParaRPr lang="ko-KR" altLang="en-US" sz="3600" dirty="0">
              <a:latin typeface="Malgun Gothic" pitchFamily="34" charset="-127"/>
              <a:ea typeface="Malgun Gothic" pitchFamily="34" charset="-127"/>
              <a:cs typeface="AppleGothic"/>
            </a:endParaRPr>
          </a:p>
        </p:txBody>
      </p:sp>
      <p:sp>
        <p:nvSpPr>
          <p:cNvPr id="35849" name="TextBox 22"/>
          <p:cNvSpPr txBox="1">
            <a:spLocks noChangeArrowheads="1"/>
          </p:cNvSpPr>
          <p:nvPr/>
        </p:nvSpPr>
        <p:spPr bwMode="auto">
          <a:xfrm>
            <a:off x="3851274" y="1700213"/>
            <a:ext cx="936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/>
            <a:r>
              <a:rPr lang="en-US" altLang="ko-KR" sz="2800" dirty="0">
                <a:solidFill>
                  <a:srgbClr val="66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K*</a:t>
            </a:r>
            <a:r>
              <a:rPr lang="en-US" altLang="ko-KR" sz="2800" baseline="30000" dirty="0">
                <a:solidFill>
                  <a:srgbClr val="66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n-US" altLang="ko-KR" sz="2800" dirty="0">
                <a:solidFill>
                  <a:srgbClr val="66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</a:t>
            </a:r>
            <a:endParaRPr lang="ko-KR" altLang="en-US" sz="2800" dirty="0">
              <a:solidFill>
                <a:srgbClr val="660066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E288E4-67A5-4E20-88E3-746C418C33C3}" type="slidenum">
              <a:rPr lang="ja-JP" altLang="en-US"/>
              <a:pPr>
                <a:defRPr/>
              </a:pPr>
              <a:t>26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05FF6-014B-4848-8E6D-E304164DB6D0}" type="slidenum">
              <a:rPr lang="ja-JP" altLang="en-US"/>
              <a:pPr>
                <a:defRPr/>
              </a:pPr>
              <a:t>27</a:t>
            </a:fld>
            <a:endParaRPr lang="en-US" altLang="ja-JP" dirty="0"/>
          </a:p>
        </p:txBody>
      </p:sp>
      <p:sp>
        <p:nvSpPr>
          <p:cNvPr id="36867" name="テキスト ボックス 2"/>
          <p:cNvSpPr txBox="1">
            <a:spLocks noChangeArrowheads="1"/>
          </p:cNvSpPr>
          <p:nvPr/>
        </p:nvSpPr>
        <p:spPr bwMode="auto">
          <a:xfrm>
            <a:off x="3491880" y="3081338"/>
            <a:ext cx="17795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LEPS2</a:t>
            </a:r>
            <a:endParaRPr lang="ja-JP" altLang="en-US" sz="4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9"/>
          <p:cNvGrpSpPr>
            <a:grpSpLocks/>
          </p:cNvGrpSpPr>
          <p:nvPr/>
        </p:nvGrpSpPr>
        <p:grpSpPr bwMode="auto">
          <a:xfrm>
            <a:off x="0" y="863600"/>
            <a:ext cx="9136063" cy="5413375"/>
            <a:chOff x="0" y="317"/>
            <a:chExt cx="5755" cy="3410"/>
          </a:xfrm>
        </p:grpSpPr>
        <p:pic>
          <p:nvPicPr>
            <p:cNvPr id="409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72"/>
              <a:ext cx="3770" cy="2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9" y="2188"/>
              <a:ext cx="2102" cy="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" y="544"/>
              <a:ext cx="2239" cy="1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3" name="Text Box 6"/>
            <p:cNvSpPr txBox="1">
              <a:spLocks noChangeArrowheads="1"/>
            </p:cNvSpPr>
            <p:nvPr/>
          </p:nvSpPr>
          <p:spPr bwMode="auto">
            <a:xfrm>
              <a:off x="2455" y="743"/>
              <a:ext cx="107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b="1" i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Recoil electron</a:t>
              </a:r>
            </a:p>
            <a:p>
              <a:pPr eaLnBrk="0" hangingPunct="0"/>
              <a:r>
                <a:rPr lang="en-US" altLang="ja-JP" b="1" i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      (Tagging)</a:t>
              </a:r>
            </a:p>
          </p:txBody>
        </p:sp>
        <p:sp>
          <p:nvSpPr>
            <p:cNvPr id="40974" name="Rectangle 7"/>
            <p:cNvSpPr>
              <a:spLocks noChangeArrowheads="1"/>
            </p:cNvSpPr>
            <p:nvPr/>
          </p:nvSpPr>
          <p:spPr bwMode="auto">
            <a:xfrm>
              <a:off x="3816" y="1480"/>
              <a:ext cx="12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i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LEP</a:t>
              </a:r>
            </a:p>
            <a:p>
              <a:r>
                <a:rPr lang="en-US" altLang="ja-JP" b="1" i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(GeV </a:t>
              </a:r>
              <a:r>
                <a:rPr lang="en-US" altLang="ja-JP" b="1" i="1">
                  <a:latin typeface="Symbol" pitchFamily="18" charset="2"/>
                  <a:ea typeface="Arial Unicode MS" pitchFamily="50" charset="-128"/>
                  <a:cs typeface="Arial Unicode MS" pitchFamily="50" charset="-128"/>
                </a:rPr>
                <a:t>g</a:t>
              </a:r>
              <a:r>
                <a:rPr lang="en-US" altLang="ja-JP" b="1" i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-ray)</a:t>
              </a:r>
            </a:p>
          </p:txBody>
        </p:sp>
        <p:sp>
          <p:nvSpPr>
            <p:cNvPr id="40975" name="Rectangle 8"/>
            <p:cNvSpPr>
              <a:spLocks noChangeArrowheads="1"/>
            </p:cNvSpPr>
            <p:nvPr/>
          </p:nvSpPr>
          <p:spPr bwMode="auto">
            <a:xfrm rot="1617423">
              <a:off x="909" y="2181"/>
              <a:ext cx="10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Laser room</a:t>
              </a:r>
              <a:endParaRPr lang="en-US" altLang="ja-JP" b="1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0976" name="Text Box 9"/>
            <p:cNvSpPr txBox="1">
              <a:spLocks noChangeArrowheads="1"/>
            </p:cNvSpPr>
            <p:nvPr/>
          </p:nvSpPr>
          <p:spPr bwMode="auto">
            <a:xfrm rot="-1606373">
              <a:off x="2511" y="2330"/>
              <a:ext cx="10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b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Inside SR bldg</a:t>
              </a:r>
            </a:p>
          </p:txBody>
        </p:sp>
        <p:sp>
          <p:nvSpPr>
            <p:cNvPr id="40977" name="Text Box 10"/>
            <p:cNvSpPr txBox="1">
              <a:spLocks noChangeArrowheads="1"/>
            </p:cNvSpPr>
            <p:nvPr/>
          </p:nvSpPr>
          <p:spPr bwMode="auto">
            <a:xfrm rot="1530722">
              <a:off x="137" y="1139"/>
              <a:ext cx="10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30m long line</a:t>
              </a:r>
            </a:p>
          </p:txBody>
        </p:sp>
        <p:sp>
          <p:nvSpPr>
            <p:cNvPr id="40978" name="Text Box 11"/>
            <p:cNvSpPr txBox="1">
              <a:spLocks noChangeArrowheads="1"/>
            </p:cNvSpPr>
            <p:nvPr/>
          </p:nvSpPr>
          <p:spPr bwMode="auto">
            <a:xfrm>
              <a:off x="1424" y="482"/>
              <a:ext cx="108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b="1" i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8 GeV electron</a:t>
              </a:r>
              <a:endPara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0979" name="Line 12"/>
            <p:cNvSpPr>
              <a:spLocks noChangeShapeType="1"/>
            </p:cNvSpPr>
            <p:nvPr/>
          </p:nvSpPr>
          <p:spPr bwMode="auto">
            <a:xfrm>
              <a:off x="1353" y="620"/>
              <a:ext cx="473" cy="2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980" name="AutoShape 13"/>
            <p:cNvSpPr>
              <a:spLocks noChangeArrowheads="1"/>
            </p:cNvSpPr>
            <p:nvPr/>
          </p:nvSpPr>
          <p:spPr bwMode="auto">
            <a:xfrm>
              <a:off x="1833" y="764"/>
              <a:ext cx="215" cy="263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40981" name="Line 14"/>
            <p:cNvSpPr>
              <a:spLocks noChangeShapeType="1"/>
            </p:cNvSpPr>
            <p:nvPr/>
          </p:nvSpPr>
          <p:spPr bwMode="auto">
            <a:xfrm flipH="1" flipV="1">
              <a:off x="2053" y="969"/>
              <a:ext cx="657" cy="341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982" name="Freeform 15"/>
            <p:cNvSpPr>
              <a:spLocks/>
            </p:cNvSpPr>
            <p:nvPr/>
          </p:nvSpPr>
          <p:spPr bwMode="auto">
            <a:xfrm>
              <a:off x="1977" y="908"/>
              <a:ext cx="731" cy="139"/>
            </a:xfrm>
            <a:custGeom>
              <a:avLst/>
              <a:gdLst>
                <a:gd name="T0" fmla="*/ 0 w 1440"/>
                <a:gd name="T1" fmla="*/ 0 h 440"/>
                <a:gd name="T2" fmla="*/ 6 w 1440"/>
                <a:gd name="T3" fmla="*/ 0 h 440"/>
                <a:gd name="T4" fmla="*/ 12 w 1440"/>
                <a:gd name="T5" fmla="*/ 0 h 440"/>
                <a:gd name="T6" fmla="*/ 0 60000 65536"/>
                <a:gd name="T7" fmla="*/ 0 60000 65536"/>
                <a:gd name="T8" fmla="*/ 0 60000 65536"/>
                <a:gd name="T9" fmla="*/ 0 w 1440"/>
                <a:gd name="T10" fmla="*/ 0 h 440"/>
                <a:gd name="T11" fmla="*/ 1440 w 1440"/>
                <a:gd name="T12" fmla="*/ 440 h 4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0" h="440">
                  <a:moveTo>
                    <a:pt x="0" y="0"/>
                  </a:moveTo>
                  <a:cubicBezTo>
                    <a:pt x="240" y="164"/>
                    <a:pt x="480" y="328"/>
                    <a:pt x="720" y="384"/>
                  </a:cubicBezTo>
                  <a:cubicBezTo>
                    <a:pt x="960" y="440"/>
                    <a:pt x="1200" y="388"/>
                    <a:pt x="1440" y="336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983" name="Rectangle 16"/>
            <p:cNvSpPr>
              <a:spLocks noChangeArrowheads="1"/>
            </p:cNvSpPr>
            <p:nvPr/>
          </p:nvSpPr>
          <p:spPr bwMode="auto">
            <a:xfrm>
              <a:off x="2398" y="1310"/>
              <a:ext cx="59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ja-JP" b="1" i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Laser</a:t>
              </a:r>
            </a:p>
          </p:txBody>
        </p:sp>
        <p:sp>
          <p:nvSpPr>
            <p:cNvPr id="40984" name="Rectangle 17"/>
            <p:cNvSpPr>
              <a:spLocks noChangeArrowheads="1"/>
            </p:cNvSpPr>
            <p:nvPr/>
          </p:nvSpPr>
          <p:spPr bwMode="auto">
            <a:xfrm rot="-1484379">
              <a:off x="2767" y="2500"/>
              <a:ext cx="9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b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Outside SR bldg</a:t>
              </a:r>
            </a:p>
          </p:txBody>
        </p:sp>
        <p:sp>
          <p:nvSpPr>
            <p:cNvPr id="40985" name="Line 18"/>
            <p:cNvSpPr>
              <a:spLocks noChangeShapeType="1"/>
            </p:cNvSpPr>
            <p:nvPr/>
          </p:nvSpPr>
          <p:spPr bwMode="auto">
            <a:xfrm>
              <a:off x="2144" y="969"/>
              <a:ext cx="2449" cy="12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986" name="Line 19"/>
            <p:cNvSpPr>
              <a:spLocks noChangeShapeType="1"/>
            </p:cNvSpPr>
            <p:nvPr/>
          </p:nvSpPr>
          <p:spPr bwMode="auto">
            <a:xfrm flipH="1">
              <a:off x="2426" y="1905"/>
              <a:ext cx="1991" cy="9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987" name="Text Box 20"/>
            <p:cNvSpPr txBox="1">
              <a:spLocks noChangeArrowheads="1"/>
            </p:cNvSpPr>
            <p:nvPr/>
          </p:nvSpPr>
          <p:spPr bwMode="auto">
            <a:xfrm rot="1629303">
              <a:off x="3467" y="3304"/>
              <a:ext cx="167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Experimental bldg</a:t>
              </a:r>
            </a:p>
          </p:txBody>
        </p:sp>
        <p:sp>
          <p:nvSpPr>
            <p:cNvPr id="40988" name="Text Box 21"/>
            <p:cNvSpPr txBox="1">
              <a:spLocks noChangeArrowheads="1"/>
            </p:cNvSpPr>
            <p:nvPr/>
          </p:nvSpPr>
          <p:spPr bwMode="auto">
            <a:xfrm>
              <a:off x="5118" y="3553"/>
              <a:ext cx="63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 b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Beam dump</a:t>
              </a:r>
            </a:p>
          </p:txBody>
        </p:sp>
        <p:pic>
          <p:nvPicPr>
            <p:cNvPr id="40989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98" y="1735"/>
              <a:ext cx="1104" cy="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0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88" y="1480"/>
              <a:ext cx="1104" cy="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1" name="Picture 2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01" y="1565"/>
              <a:ext cx="227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2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75" y="2160"/>
              <a:ext cx="26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93" name="Rectangle 26"/>
            <p:cNvSpPr>
              <a:spLocks noChangeArrowheads="1"/>
            </p:cNvSpPr>
            <p:nvPr/>
          </p:nvSpPr>
          <p:spPr bwMode="auto">
            <a:xfrm>
              <a:off x="0" y="317"/>
              <a:ext cx="230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sz="2000" b="1">
                  <a:solidFill>
                    <a:srgbClr val="CC66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Backward Compton Scattering</a:t>
              </a:r>
            </a:p>
          </p:txBody>
        </p:sp>
        <p:sp>
          <p:nvSpPr>
            <p:cNvPr id="40994" name="Line 27"/>
            <p:cNvSpPr>
              <a:spLocks noChangeShapeType="1"/>
            </p:cNvSpPr>
            <p:nvPr/>
          </p:nvSpPr>
          <p:spPr bwMode="auto">
            <a:xfrm rot="-310108">
              <a:off x="867" y="544"/>
              <a:ext cx="240" cy="55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995" name="Rectangle 28"/>
            <p:cNvSpPr>
              <a:spLocks noChangeArrowheads="1"/>
            </p:cNvSpPr>
            <p:nvPr/>
          </p:nvSpPr>
          <p:spPr bwMode="auto">
            <a:xfrm rot="1617423">
              <a:off x="301" y="600"/>
              <a:ext cx="7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SR ring</a:t>
              </a:r>
              <a:endParaRPr lang="en-US" altLang="ja-JP" b="1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</p:grpSp>
      <p:sp>
        <p:nvSpPr>
          <p:cNvPr id="40963" name="Rectangle 30"/>
          <p:cNvSpPr>
            <a:spLocks noChangeArrowheads="1"/>
          </p:cNvSpPr>
          <p:nvPr/>
        </p:nvSpPr>
        <p:spPr bwMode="auto">
          <a:xfrm>
            <a:off x="457200" y="260350"/>
            <a:ext cx="82296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 u="sng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Schematic view of the LEPS2 facility</a:t>
            </a:r>
          </a:p>
        </p:txBody>
      </p:sp>
      <p:sp>
        <p:nvSpPr>
          <p:cNvPr id="40964" name="Text Box 31"/>
          <p:cNvSpPr txBox="1">
            <a:spLocks noChangeArrowheads="1"/>
          </p:cNvSpPr>
          <p:nvPr/>
        </p:nvSpPr>
        <p:spPr bwMode="auto">
          <a:xfrm>
            <a:off x="5741988" y="908050"/>
            <a:ext cx="3275012" cy="17494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 times high intensity</a:t>
            </a:r>
            <a:r>
              <a:rPr lang="ja-JP" altLang="en-US" b="1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：</a:t>
            </a:r>
          </a:p>
          <a:p>
            <a:r>
              <a:rPr lang="ja-JP" altLang="en-US" b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</a:t>
            </a:r>
            <a:r>
              <a:rPr lang="en-US" altLang="ja-JP" b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Multi laser injection  &amp; </a:t>
            </a:r>
          </a:p>
          <a:p>
            <a:r>
              <a:rPr lang="en-US" altLang="ja-JP" b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Laser beam shaping</a:t>
            </a:r>
            <a:r>
              <a:rPr lang="en-US" altLang="ja-JP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</a:p>
          <a:p>
            <a:r>
              <a:rPr lang="en-US" altLang="ja-JP">
                <a:solidFill>
                  <a:srgbClr val="33CC33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(future possibility:</a:t>
            </a:r>
          </a:p>
          <a:p>
            <a:r>
              <a:rPr lang="en-US" altLang="ja-JP">
                <a:solidFill>
                  <a:srgbClr val="33CC33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Re-injection of </a:t>
            </a:r>
          </a:p>
          <a:p>
            <a:r>
              <a:rPr lang="en-US" altLang="ja-JP">
                <a:solidFill>
                  <a:srgbClr val="33CC33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X-ray from undulator)</a:t>
            </a:r>
          </a:p>
        </p:txBody>
      </p:sp>
      <p:sp>
        <p:nvSpPr>
          <p:cNvPr id="40965" name="Text Box 32"/>
          <p:cNvSpPr txBox="1">
            <a:spLocks noChangeArrowheads="1"/>
          </p:cNvSpPr>
          <p:nvPr/>
        </p:nvSpPr>
        <p:spPr bwMode="auto">
          <a:xfrm>
            <a:off x="2366963" y="5516563"/>
            <a:ext cx="3816350" cy="12001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Large 4p spectrometer</a:t>
            </a:r>
            <a:r>
              <a:rPr lang="en-US" altLang="ja-JP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based on BNL-E949 detector system.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Better resolutions </a:t>
            </a:r>
            <a:r>
              <a:rPr lang="en-US" altLang="ja-JP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are expected.</a:t>
            </a:r>
          </a:p>
          <a:p>
            <a:r>
              <a:rPr lang="en-US" altLang="ja-JP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New DAQ system will be adopted</a:t>
            </a:r>
          </a:p>
        </p:txBody>
      </p:sp>
      <p:sp>
        <p:nvSpPr>
          <p:cNvPr id="40966" name="Text Box 33"/>
          <p:cNvSpPr txBox="1">
            <a:spLocks noChangeArrowheads="1"/>
          </p:cNvSpPr>
          <p:nvPr/>
        </p:nvSpPr>
        <p:spPr bwMode="auto">
          <a:xfrm>
            <a:off x="100013" y="4284663"/>
            <a:ext cx="2095500" cy="12001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Best emittance </a:t>
            </a:r>
          </a:p>
          <a:p>
            <a:r>
              <a:rPr lang="en-US" altLang="ja-JP" b="1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(parallel) beam</a:t>
            </a:r>
          </a:p>
          <a:p>
            <a:pPr>
              <a:buFont typeface="Symbol" pitchFamily="18" charset="2"/>
              <a:buChar char="Þ"/>
            </a:pPr>
            <a:r>
              <a:rPr lang="en-US" altLang="ja-JP" b="1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  photon beam</a:t>
            </a:r>
          </a:p>
          <a:p>
            <a:pPr>
              <a:buFont typeface="Symbol" pitchFamily="18" charset="2"/>
              <a:buNone/>
            </a:pP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</a:t>
            </a:r>
            <a:r>
              <a:rPr lang="en-US" altLang="ja-JP" b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does not spread</a:t>
            </a:r>
          </a:p>
        </p:txBody>
      </p:sp>
      <p:sp>
        <p:nvSpPr>
          <p:cNvPr id="40967" name="Line 34"/>
          <p:cNvSpPr>
            <a:spLocks noChangeShapeType="1"/>
          </p:cNvSpPr>
          <p:nvPr/>
        </p:nvSpPr>
        <p:spPr bwMode="auto">
          <a:xfrm flipV="1">
            <a:off x="431800" y="2484438"/>
            <a:ext cx="512763" cy="184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0968" name="Line 35"/>
          <p:cNvSpPr>
            <a:spLocks noChangeShapeType="1"/>
          </p:cNvSpPr>
          <p:nvPr/>
        </p:nvSpPr>
        <p:spPr bwMode="auto">
          <a:xfrm flipV="1">
            <a:off x="6102350" y="4914900"/>
            <a:ext cx="719138" cy="1079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0969" name="スライド番号プレースホルダ 34"/>
          <p:cNvSpPr>
            <a:spLocks noGrp="1"/>
          </p:cNvSpPr>
          <p:nvPr>
            <p:ph type="sldNum" sz="quarter" idx="12"/>
          </p:nvPr>
        </p:nvSpPr>
        <p:spPr bwMode="auto">
          <a:ln>
            <a:round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fld id="{E139CD7A-5C14-407B-A0EA-A76E5218D209}" type="slidenum">
              <a:rPr lang="ja-JP" altLang="en-US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pPr/>
              <a:t>28</a:t>
            </a:fld>
            <a:endParaRPr lang="en-US" altLang="ja-JP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684213" y="404019"/>
            <a:ext cx="77724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LEPS new beam line (LEPS2)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04800" y="1287463"/>
            <a:ext cx="8515672" cy="451780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Beam upgrade</a:t>
            </a:r>
            <a:r>
              <a:rPr lang="en-US" altLang="ja-JP" sz="28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Intensity </a:t>
            </a:r>
            <a:r>
              <a:rPr lang="en-US" altLang="ja-JP" sz="2000" dirty="0">
                <a:solidFill>
                  <a:schemeClr val="folHlin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---</a:t>
            </a:r>
            <a:r>
              <a:rPr lang="en-US" altLang="ja-JP" sz="2000" dirty="0">
                <a:solidFill>
                  <a:schemeClr val="folHlin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power laser,</a:t>
            </a:r>
            <a:r>
              <a:rPr lang="en-US" altLang="ja-JP" sz="2000" dirty="0">
                <a:solidFill>
                  <a:schemeClr val="folHlin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Multi laser(x4)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2000" dirty="0">
                <a:solidFill>
                  <a:schemeClr val="folHlin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    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---</a:t>
            </a:r>
            <a:r>
              <a:rPr lang="en-US" altLang="ja-JP" sz="2000" dirty="0">
                <a:solidFill>
                  <a:schemeClr val="folHlin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Laser elliptic focus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2000" dirty="0">
                <a:solidFill>
                  <a:srgbClr val="6699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                </a:t>
            </a:r>
            <a:r>
              <a:rPr lang="en-US" altLang="ja-JP" sz="2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~10</a:t>
            </a:r>
            <a:r>
              <a:rPr lang="en-US" altLang="ja-JP" sz="2000" baseline="30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6</a:t>
            </a:r>
            <a:r>
              <a:rPr lang="en-US" altLang="ja-JP" sz="2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~10</a:t>
            </a:r>
            <a:r>
              <a:rPr lang="en-US" altLang="ja-JP" sz="2000" baseline="30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7</a:t>
            </a:r>
            <a:r>
              <a:rPr lang="en-US" altLang="ja-JP" sz="2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/sec  for 1.5 GeV~2.4 GeV </a:t>
            </a:r>
          </a:p>
          <a:p>
            <a:pPr marL="342900" indent="-342900"/>
            <a:r>
              <a:rPr lang="en-US" altLang="ja-JP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                   </a:t>
            </a:r>
            <a:r>
              <a:rPr lang="en-US" altLang="ja-JP" sz="2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~10</a:t>
            </a:r>
            <a:r>
              <a:rPr lang="en-US" altLang="ja-JP" sz="2000" baseline="30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</a:t>
            </a:r>
            <a:r>
              <a:rPr lang="en-US" altLang="ja-JP" sz="2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~10</a:t>
            </a:r>
            <a:r>
              <a:rPr lang="en-US" altLang="ja-JP" sz="2000" baseline="30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6 </a:t>
            </a:r>
            <a:r>
              <a:rPr lang="en-US" altLang="ja-JP" sz="2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/sec  for 1.5 GeV~2.9 GeV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Detector upgrade: (reaction process &amp; decay process)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Scale &amp;---</a:t>
            </a:r>
            <a:r>
              <a:rPr lang="en-US" altLang="ja-JP" sz="2000" dirty="0">
                <a:solidFill>
                  <a:schemeClr val="folHlin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General-purpose large 4</a:t>
            </a:r>
            <a:r>
              <a:rPr lang="en-US" altLang="ja-JP" sz="2000" dirty="0">
                <a:solidFill>
                  <a:srgbClr val="3333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p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detector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ja-JP" altLang="en-US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　　　　　　　　　　　　　　</a:t>
            </a:r>
            <a:r>
              <a:rPr lang="en-US" altLang="ja-JP" sz="20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large experimental hutch</a:t>
            </a:r>
            <a:endParaRPr lang="en-US" altLang="ja-JP" sz="20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2000" dirty="0">
                <a:solidFill>
                  <a:schemeClr val="folHlin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Flexibility        </a:t>
            </a:r>
            <a:r>
              <a:rPr lang="en-US" altLang="ja-JP" sz="2000" dirty="0">
                <a:solidFill>
                  <a:schemeClr val="folHlin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6699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Coincidence measurement of</a:t>
            </a:r>
            <a:r>
              <a:rPr lang="en-US" altLang="ja-JP" sz="2000" dirty="0">
                <a:solidFill>
                  <a:schemeClr val="folHlin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charged particles and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              neutral particles (photons)     </a:t>
            </a:r>
            <a:r>
              <a:rPr lang="en-US" altLang="ja-JP" sz="2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 </a:t>
            </a:r>
            <a:r>
              <a:rPr lang="en-US" altLang="ja-JP" sz="2000" dirty="0">
                <a:solidFill>
                  <a:srgbClr val="CC66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BNL/E949 detector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2000" dirty="0">
                <a:solidFill>
                  <a:schemeClr val="folHlin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DAQ            ---</a:t>
            </a:r>
            <a:r>
              <a:rPr lang="en-US" altLang="ja-JP" sz="2000" dirty="0">
                <a:solidFill>
                  <a:schemeClr val="folHlin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speed for the minimum bias trigger</a:t>
            </a:r>
            <a:endParaRPr lang="en-US" altLang="ja-JP" sz="2800" dirty="0">
              <a:solidFill>
                <a:srgbClr val="3333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Target upgrade</a:t>
            </a:r>
            <a:r>
              <a:rPr lang="en-US" altLang="ja-JP" sz="28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Polarized HD target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E20BBE-64D5-4826-A754-87E3DDD8ACC2}" type="slidenum">
              <a:rPr lang="ja-JP" altLang="en-US"/>
              <a:pPr>
                <a:defRPr/>
              </a:pPr>
              <a:t>29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番号プレースホル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2275E28-194E-43B1-A42D-5C68D5223ABF}" type="slidenum">
              <a:rPr lang="ja-JP" altLang="en-US"/>
              <a:pPr>
                <a:defRPr/>
              </a:pPr>
              <a:t>3</a:t>
            </a:fld>
            <a:endParaRPr lang="en-US" altLang="ja-JP" dirty="0"/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838200" y="1357313"/>
            <a:ext cx="7983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1">
                <a:solidFill>
                  <a:srgbClr val="FF33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Cross section(Energy spectrum)                  Linear Polarization</a:t>
            </a:r>
          </a:p>
        </p:txBody>
      </p:sp>
      <p:sp>
        <p:nvSpPr>
          <p:cNvPr id="13316" name="テキスト ボックス 12"/>
          <p:cNvSpPr txBox="1">
            <a:spLocks noChangeArrowheads="1"/>
          </p:cNvSpPr>
          <p:nvPr/>
        </p:nvSpPr>
        <p:spPr bwMode="auto">
          <a:xfrm>
            <a:off x="1225550" y="428625"/>
            <a:ext cx="67754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4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Linearly polarized photons</a:t>
            </a:r>
            <a:endParaRPr lang="ja-JP" altLang="en-US" sz="440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13317" name="グループ化 13"/>
          <p:cNvGrpSpPr>
            <a:grpSpLocks/>
          </p:cNvGrpSpPr>
          <p:nvPr/>
        </p:nvGrpSpPr>
        <p:grpSpPr bwMode="auto">
          <a:xfrm>
            <a:off x="4714875" y="1457325"/>
            <a:ext cx="4257675" cy="4257675"/>
            <a:chOff x="314325" y="1433513"/>
            <a:chExt cx="4257675" cy="4257675"/>
          </a:xfrm>
        </p:grpSpPr>
        <p:pic>
          <p:nvPicPr>
            <p:cNvPr id="13323" name="図 16" descr="bcs_pol.eps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4325" y="1433513"/>
              <a:ext cx="4257675" cy="425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4" name="テキスト ボックス 18"/>
            <p:cNvSpPr txBox="1">
              <a:spLocks noChangeArrowheads="1"/>
            </p:cNvSpPr>
            <p:nvPr/>
          </p:nvSpPr>
          <p:spPr bwMode="auto">
            <a:xfrm>
              <a:off x="1217613" y="2000250"/>
              <a:ext cx="10414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351 nm</a:t>
              </a:r>
            </a:p>
            <a:p>
              <a:r>
                <a:rPr lang="en-US" altLang="ja-JP" sz="2000">
                  <a:solidFill>
                    <a:srgbClr val="FF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257 nm</a:t>
              </a:r>
              <a:endParaRPr lang="ja-JP" altLang="en-US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>
              <a:off x="2500313" y="4500563"/>
              <a:ext cx="1643062" cy="1588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6" name="テキスト ボックス 23"/>
            <p:cNvSpPr txBox="1">
              <a:spLocks noChangeArrowheads="1"/>
            </p:cNvSpPr>
            <p:nvPr/>
          </p:nvSpPr>
          <p:spPr bwMode="auto">
            <a:xfrm>
              <a:off x="2928938" y="4143375"/>
              <a:ext cx="8905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tagged</a:t>
              </a:r>
              <a:endParaRPr lang="ja-JP" altLang="en-US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</p:grpSp>
      <p:pic>
        <p:nvPicPr>
          <p:cNvPr id="13318" name="図 17" descr="bcs_cs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457325"/>
            <a:ext cx="4259263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テキスト ボックス 19"/>
          <p:cNvSpPr txBox="1">
            <a:spLocks noChangeArrowheads="1"/>
          </p:cNvSpPr>
          <p:nvPr/>
        </p:nvSpPr>
        <p:spPr bwMode="auto">
          <a:xfrm>
            <a:off x="1516063" y="2024063"/>
            <a:ext cx="104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351 nm</a:t>
            </a:r>
          </a:p>
          <a:p>
            <a:r>
              <a:rPr lang="en-US" altLang="ja-JP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257 nm</a:t>
            </a:r>
            <a:endParaRPr lang="ja-JP" altLang="en-US" sz="200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2557463" y="4522788"/>
            <a:ext cx="1643062" cy="1587"/>
          </a:xfrm>
          <a:prstGeom prst="straightConnector1">
            <a:avLst/>
          </a:prstGeom>
          <a:ln w="571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テキスト ボックス 24"/>
          <p:cNvSpPr txBox="1">
            <a:spLocks noChangeArrowheads="1"/>
          </p:cNvSpPr>
          <p:nvPr/>
        </p:nvSpPr>
        <p:spPr bwMode="auto">
          <a:xfrm>
            <a:off x="3000375" y="41529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tagged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322" name="正方形/長方形 14"/>
          <p:cNvSpPr>
            <a:spLocks noChangeArrowheads="1"/>
          </p:cNvSpPr>
          <p:nvPr/>
        </p:nvSpPr>
        <p:spPr bwMode="auto">
          <a:xfrm>
            <a:off x="1511300" y="5746750"/>
            <a:ext cx="73818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Energy range E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=1.5 ~ 2.4 GeV 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3 GeV.</a:t>
            </a:r>
          </a:p>
          <a:p>
            <a:pPr>
              <a:buFont typeface="Wingdings" pitchFamily="2" charset="2"/>
              <a:buChar char="Ø"/>
            </a:pP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Energy resolution 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 E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~10 MeV</a:t>
            </a:r>
          </a:p>
          <a:p>
            <a:pPr>
              <a:buFont typeface="Wingdings" pitchFamily="2" charset="2"/>
              <a:buChar char="Ø"/>
            </a:pP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Highly polarized 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photons, known event by event</a:t>
            </a:r>
            <a:endParaRPr lang="en-US" altLang="ja-JP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2" descr="Titov-cb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0832" y="3462340"/>
            <a:ext cx="4041648" cy="325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7"/>
          <p:cNvSpPr txBox="1">
            <a:spLocks noChangeArrowheads="1"/>
          </p:cNvSpPr>
          <p:nvPr/>
        </p:nvSpPr>
        <p:spPr bwMode="auto">
          <a:xfrm>
            <a:off x="5697538" y="2933700"/>
            <a:ext cx="31797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>
                <a:solidFill>
                  <a:schemeClr val="accent2"/>
                </a:solidFill>
                <a:latin typeface="Times New Roman" pitchFamily="18" charset="0"/>
              </a:rPr>
              <a:t>Beam-Target double spin asymmetry at</a:t>
            </a:r>
            <a:r>
              <a:rPr lang="en-US" altLang="ja-JP" sz="2000">
                <a:solidFill>
                  <a:schemeClr val="accent2"/>
                </a:solidFill>
                <a:latin typeface="Calibri" pitchFamily="34" charset="0"/>
              </a:rPr>
              <a:t> E</a:t>
            </a:r>
            <a:r>
              <a:rPr lang="en-US" altLang="ja-JP" sz="2000" baseline="-1200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en-US" altLang="ja-JP" sz="200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altLang="ja-JP" sz="2000">
                <a:solidFill>
                  <a:schemeClr val="accent2"/>
                </a:solidFill>
                <a:latin typeface="Times New Roman" pitchFamily="18" charset="0"/>
              </a:rPr>
              <a:t>= 2.0 GeV</a:t>
            </a:r>
          </a:p>
        </p:txBody>
      </p:sp>
      <p:pic>
        <p:nvPicPr>
          <p:cNvPr id="38916" name="Picture 3" descr="fig0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1089025"/>
            <a:ext cx="22669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17" name="Group 18"/>
          <p:cNvGrpSpPr>
            <a:grpSpLocks/>
          </p:cNvGrpSpPr>
          <p:nvPr/>
        </p:nvGrpSpPr>
        <p:grpSpPr bwMode="auto">
          <a:xfrm>
            <a:off x="5721350" y="3640138"/>
            <a:ext cx="2663825" cy="2108200"/>
            <a:chOff x="3604" y="2293"/>
            <a:chExt cx="1678" cy="1328"/>
          </a:xfrm>
        </p:grpSpPr>
        <p:sp>
          <p:nvSpPr>
            <p:cNvPr id="38924" name="テキスト ボックス 66"/>
            <p:cNvSpPr txBox="1">
              <a:spLocks noChangeArrowheads="1"/>
            </p:cNvSpPr>
            <p:nvPr/>
          </p:nvSpPr>
          <p:spPr bwMode="auto">
            <a:xfrm>
              <a:off x="3604" y="2293"/>
              <a:ext cx="1000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solidFill>
                    <a:srgbClr val="FF0000"/>
                  </a:solidFill>
                </a:rPr>
                <a:t>ss content</a:t>
              </a:r>
            </a:p>
          </p:txBody>
        </p:sp>
        <p:sp>
          <p:nvSpPr>
            <p:cNvPr id="38925" name="テキスト ボックス 63"/>
            <p:cNvSpPr txBox="1">
              <a:spLocks noChangeArrowheads="1"/>
            </p:cNvSpPr>
            <p:nvPr/>
          </p:nvSpPr>
          <p:spPr bwMode="auto">
            <a:xfrm>
              <a:off x="4604" y="2296"/>
              <a:ext cx="39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solidFill>
                    <a:srgbClr val="FF0000"/>
                  </a:solidFill>
                </a:rPr>
                <a:t>1%</a:t>
              </a:r>
            </a:p>
          </p:txBody>
        </p:sp>
        <p:sp>
          <p:nvSpPr>
            <p:cNvPr id="38926" name="テキスト ボックス 58"/>
            <p:cNvSpPr txBox="1">
              <a:spLocks noChangeArrowheads="1"/>
            </p:cNvSpPr>
            <p:nvPr/>
          </p:nvSpPr>
          <p:spPr bwMode="auto">
            <a:xfrm>
              <a:off x="4286" y="2704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solidFill>
                    <a:srgbClr val="FF0000"/>
                  </a:solidFill>
                </a:rPr>
                <a:t>0.25%</a:t>
              </a:r>
            </a:p>
          </p:txBody>
        </p:sp>
        <p:sp>
          <p:nvSpPr>
            <p:cNvPr id="38927" name="テキスト ボックス 52"/>
            <p:cNvSpPr txBox="1">
              <a:spLocks noChangeArrowheads="1"/>
            </p:cNvSpPr>
            <p:nvPr/>
          </p:nvSpPr>
          <p:spPr bwMode="auto">
            <a:xfrm>
              <a:off x="3915" y="3330"/>
              <a:ext cx="39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rgbClr val="FF0000"/>
                  </a:solidFill>
                </a:rPr>
                <a:t>0%</a:t>
              </a:r>
            </a:p>
          </p:txBody>
        </p:sp>
        <p:cxnSp>
          <p:nvCxnSpPr>
            <p:cNvPr id="55" name="直線矢印コネクタ 54"/>
            <p:cNvCxnSpPr/>
            <p:nvPr/>
          </p:nvCxnSpPr>
          <p:spPr>
            <a:xfrm rot="5400000" flipH="1" flipV="1">
              <a:off x="4208" y="3217"/>
              <a:ext cx="180" cy="13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/>
            <p:nvPr/>
          </p:nvCxnSpPr>
          <p:spPr>
            <a:xfrm>
              <a:off x="4921" y="2886"/>
              <a:ext cx="360" cy="9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64"/>
            <p:cNvCxnSpPr/>
            <p:nvPr/>
          </p:nvCxnSpPr>
          <p:spPr>
            <a:xfrm>
              <a:off x="4967" y="2478"/>
              <a:ext cx="315" cy="4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線コネクタ 68"/>
            <p:cNvCxnSpPr/>
            <p:nvPr/>
          </p:nvCxnSpPr>
          <p:spPr>
            <a:xfrm>
              <a:off x="3742" y="2358"/>
              <a:ext cx="90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18" name="Rectangle 19"/>
          <p:cNvSpPr>
            <a:spLocks noChangeArrowheads="1"/>
          </p:cNvSpPr>
          <p:nvPr/>
        </p:nvSpPr>
        <p:spPr bwMode="auto">
          <a:xfrm>
            <a:off x="539750" y="1889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ss-bar knockout process</a:t>
            </a:r>
          </a:p>
        </p:txBody>
      </p:sp>
      <p:sp>
        <p:nvSpPr>
          <p:cNvPr id="38919" name="Text Box 20"/>
          <p:cNvSpPr txBox="1">
            <a:spLocks noChangeArrowheads="1"/>
          </p:cNvSpPr>
          <p:nvPr/>
        </p:nvSpPr>
        <p:spPr bwMode="auto">
          <a:xfrm>
            <a:off x="179512" y="1379538"/>
            <a:ext cx="4680519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・ 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We have developed the polarized 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HD 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target for these 6 years.</a:t>
            </a:r>
          </a:p>
          <a:p>
            <a:pPr algn="ctr"/>
            <a:endParaRPr lang="en-US" altLang="ja-JP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ctr"/>
            <a:r>
              <a:rPr lang="ja-JP" altLang="en-US" sz="2000" dirty="0" smtClean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・</a:t>
            </a:r>
            <a:r>
              <a:rPr lang="en-US" altLang="ja-JP" sz="2000" dirty="0" smtClean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Measurement of double polarization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asymmetry </a:t>
            </a:r>
            <a:r>
              <a:rPr lang="en-US" altLang="ja-JP" sz="2000" dirty="0" smtClean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of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 smtClean="0">
                <a:solidFill>
                  <a:srgbClr val="3333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f</a:t>
            </a:r>
            <a:r>
              <a:rPr lang="en-US" altLang="ja-JP" sz="2000" dirty="0" smtClean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photoproduction, which is </a:t>
            </a:r>
            <a:r>
              <a:rPr lang="en-US" altLang="ja-JP" sz="2000" dirty="0" smtClean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sensitive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 the ss-bar content </a:t>
            </a:r>
            <a:r>
              <a:rPr lang="en-US" altLang="ja-JP" sz="2000" dirty="0" smtClean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in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nucleon through </a:t>
            </a:r>
            <a:r>
              <a:rPr lang="en-US" altLang="ja-JP" sz="2000" dirty="0" smtClean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ss-bar knockout process.</a:t>
            </a:r>
          </a:p>
          <a:p>
            <a:pPr algn="ctr"/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lang="en-US" altLang="ja-JP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A.I.Titov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et al. PRC58(1998)2429)</a:t>
            </a:r>
          </a:p>
          <a:p>
            <a:pPr algn="ctr"/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ctr"/>
            <a:r>
              <a:rPr lang="ja-JP" altLang="en-US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・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When we succeed the </a:t>
            </a:r>
            <a:r>
              <a:rPr lang="en-US" altLang="ja-JP" sz="2000" dirty="0" smtClean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development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and establish </a:t>
            </a:r>
            <a:r>
              <a:rPr lang="en-US" altLang="ja-JP" sz="2000" dirty="0" smtClean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its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technology, it will be a </a:t>
            </a:r>
            <a:r>
              <a:rPr lang="en-US" altLang="ja-JP" sz="2000" dirty="0" smtClean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strong weapon </a:t>
            </a:r>
            <a:r>
              <a:rPr lang="en-US" altLang="ja-JP" sz="2000" dirty="0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at LEPS2.  </a:t>
            </a:r>
          </a:p>
          <a:p>
            <a:pPr algn="ctr"/>
            <a:endParaRPr lang="en-US" altLang="ja-JP" sz="2000" dirty="0">
              <a:solidFill>
                <a:srgbClr val="3333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8920" name="Rectangle 21"/>
          <p:cNvSpPr>
            <a:spLocks noChangeArrowheads="1"/>
          </p:cNvSpPr>
          <p:nvPr/>
        </p:nvSpPr>
        <p:spPr bwMode="auto">
          <a:xfrm>
            <a:off x="6732588" y="2708275"/>
            <a:ext cx="539750" cy="271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921" name="テキスト ボックス 30"/>
          <p:cNvSpPr txBox="1">
            <a:spLocks noChangeArrowheads="1"/>
          </p:cNvSpPr>
          <p:nvPr/>
        </p:nvSpPr>
        <p:spPr bwMode="auto">
          <a:xfrm>
            <a:off x="6281738" y="2438400"/>
            <a:ext cx="166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Calibri" pitchFamily="34" charset="0"/>
              </a:rPr>
              <a:t>ss-knockout</a:t>
            </a:r>
            <a:endParaRPr lang="en-US" altLang="ja-JP" sz="2400"/>
          </a:p>
        </p:txBody>
      </p:sp>
      <p:cxnSp>
        <p:nvCxnSpPr>
          <p:cNvPr id="38922" name="直線コネクタ 68"/>
          <p:cNvCxnSpPr>
            <a:cxnSpLocks noChangeShapeType="1"/>
          </p:cNvCxnSpPr>
          <p:nvPr/>
        </p:nvCxnSpPr>
        <p:spPr bwMode="auto">
          <a:xfrm>
            <a:off x="6462713" y="2573338"/>
            <a:ext cx="142875" cy="158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9" name="スライド番号プレースホル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F0D115-F92C-4384-A96D-B9962982AC0E}" type="slidenum">
              <a:rPr lang="ja-JP" altLang="en-US"/>
              <a:pPr>
                <a:defRPr/>
              </a:pPr>
              <a:t>30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rcnp.osaka-u.ac.jp/~ajimura/e949/20110114/DSC00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638" y="301625"/>
            <a:ext cx="8340725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FD67D-213D-495C-8A5E-2F72A102A63F}" type="slidenum">
              <a:rPr lang="ja-JP" altLang="en-US"/>
              <a:pPr>
                <a:defRPr/>
              </a:pPr>
              <a:t>31</a:t>
            </a:fld>
            <a:endParaRPr lang="en-US" altLang="ja-JP" dirty="0"/>
          </a:p>
        </p:txBody>
      </p:sp>
      <p:sp>
        <p:nvSpPr>
          <p:cNvPr id="5" name="正方形/長方形 4"/>
          <p:cNvSpPr/>
          <p:nvPr/>
        </p:nvSpPr>
        <p:spPr>
          <a:xfrm>
            <a:off x="3563888" y="5379303"/>
            <a:ext cx="489108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BNL-E949 detector system will be </a:t>
            </a:r>
          </a:p>
          <a:p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shipped to SPring-8.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468313" y="218282"/>
            <a:ext cx="7697787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000" u="sng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Main Detector Setup</a:t>
            </a:r>
          </a:p>
        </p:txBody>
      </p:sp>
      <p:grpSp>
        <p:nvGrpSpPr>
          <p:cNvPr id="3076" name="Group 21"/>
          <p:cNvGrpSpPr>
            <a:grpSpLocks/>
          </p:cNvGrpSpPr>
          <p:nvPr/>
        </p:nvGrpSpPr>
        <p:grpSpPr bwMode="auto">
          <a:xfrm>
            <a:off x="177800" y="908050"/>
            <a:ext cx="8786813" cy="5761038"/>
            <a:chOff x="112" y="572"/>
            <a:chExt cx="5535" cy="3629"/>
          </a:xfrm>
        </p:grpSpPr>
        <p:sp>
          <p:nvSpPr>
            <p:cNvPr id="3078" name="Rectangle 2"/>
            <p:cNvSpPr>
              <a:spLocks noChangeArrowheads="1"/>
            </p:cNvSpPr>
            <p:nvPr/>
          </p:nvSpPr>
          <p:spPr bwMode="auto">
            <a:xfrm>
              <a:off x="113" y="572"/>
              <a:ext cx="5534" cy="3629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ja-JP"/>
            </a:p>
          </p:txBody>
        </p:sp>
        <p:sp>
          <p:nvSpPr>
            <p:cNvPr id="3079" name="Text Box 3"/>
            <p:cNvSpPr txBox="1">
              <a:spLocks noChangeArrowheads="1"/>
            </p:cNvSpPr>
            <p:nvPr/>
          </p:nvSpPr>
          <p:spPr bwMode="auto">
            <a:xfrm>
              <a:off x="2965" y="2572"/>
              <a:ext cx="1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FF00"/>
                  </a:solidFill>
                  <a:latin typeface="Symbol" pitchFamily="18" charset="2"/>
                </a:rPr>
                <a:t>g</a:t>
              </a:r>
            </a:p>
          </p:txBody>
        </p:sp>
        <p:grpSp>
          <p:nvGrpSpPr>
            <p:cNvPr id="3080" name="Group 4"/>
            <p:cNvGrpSpPr>
              <a:grpSpLocks/>
            </p:cNvGrpSpPr>
            <p:nvPr/>
          </p:nvGrpSpPr>
          <p:grpSpPr bwMode="auto">
            <a:xfrm>
              <a:off x="112" y="1298"/>
              <a:ext cx="1906" cy="2450"/>
              <a:chOff x="113" y="1298"/>
              <a:chExt cx="1906" cy="2450"/>
            </a:xfrm>
          </p:grpSpPr>
          <p:grpSp>
            <p:nvGrpSpPr>
              <p:cNvPr id="3086" name="Group 5"/>
              <p:cNvGrpSpPr>
                <a:grpSpLocks/>
              </p:cNvGrpSpPr>
              <p:nvPr/>
            </p:nvGrpSpPr>
            <p:grpSpPr bwMode="auto">
              <a:xfrm>
                <a:off x="204" y="1298"/>
                <a:ext cx="1815" cy="2450"/>
                <a:chOff x="204" y="1298"/>
                <a:chExt cx="1815" cy="2450"/>
              </a:xfrm>
            </p:grpSpPr>
            <p:graphicFrame>
              <p:nvGraphicFramePr>
                <p:cNvPr id="3074" name="Object 6"/>
                <p:cNvGraphicFramePr>
                  <a:graphicFrameLocks noChangeAspect="1"/>
                </p:cNvGraphicFramePr>
                <p:nvPr/>
              </p:nvGraphicFramePr>
              <p:xfrm>
                <a:off x="361" y="1298"/>
                <a:ext cx="1658" cy="2450"/>
              </p:xfrm>
              <a:graphic>
                <a:graphicData uri="http://schemas.openxmlformats.org/presentationml/2006/ole">
                  <p:oleObj spid="_x0000_s3074" name="Artwork" r:id="rId3" imgW="6916115" imgH="9259592" progId="">
                    <p:embed/>
                  </p:oleObj>
                </a:graphicData>
              </a:graphic>
            </p:graphicFrame>
            <p:sp>
              <p:nvSpPr>
                <p:cNvPr id="308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29" y="2024"/>
                  <a:ext cx="854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>
                      <a:latin typeface="Comic Sans MS" pitchFamily="66" charset="0"/>
                    </a:rPr>
                    <a:t>Target cell</a:t>
                  </a:r>
                </a:p>
              </p:txBody>
            </p:sp>
            <p:sp>
              <p:nvSpPr>
                <p:cNvPr id="3089" name="Line 8"/>
                <p:cNvSpPr>
                  <a:spLocks noChangeShapeType="1"/>
                </p:cNvSpPr>
                <p:nvPr/>
              </p:nvSpPr>
              <p:spPr bwMode="auto">
                <a:xfrm>
                  <a:off x="455" y="2198"/>
                  <a:ext cx="250" cy="2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9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04" y="2751"/>
                  <a:ext cx="455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>
                      <a:latin typeface="Comic Sans MS" pitchFamily="66" charset="0"/>
                    </a:rPr>
                    <a:t>CFRP</a:t>
                  </a:r>
                </a:p>
              </p:txBody>
            </p:sp>
            <p:sp>
              <p:nvSpPr>
                <p:cNvPr id="3091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455" y="2646"/>
                  <a:ext cx="156" cy="7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9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363" y="2889"/>
                  <a:ext cx="42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>
                      <a:latin typeface="Comic Sans MS" pitchFamily="66" charset="0"/>
                    </a:rPr>
                    <a:t>SSD</a:t>
                  </a:r>
                </a:p>
              </p:txBody>
            </p:sp>
            <p:sp>
              <p:nvSpPr>
                <p:cNvPr id="3093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1300" y="2820"/>
                  <a:ext cx="94" cy="1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94" name="Line 13"/>
                <p:cNvSpPr>
                  <a:spLocks noChangeShapeType="1"/>
                </p:cNvSpPr>
                <p:nvPr/>
              </p:nvSpPr>
              <p:spPr bwMode="auto">
                <a:xfrm>
                  <a:off x="295" y="2439"/>
                  <a:ext cx="1503" cy="207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3087" name="Oval 14"/>
              <p:cNvSpPr>
                <a:spLocks noChangeArrowheads="1"/>
              </p:cNvSpPr>
              <p:nvPr/>
            </p:nvSpPr>
            <p:spPr bwMode="auto">
              <a:xfrm>
                <a:off x="113" y="1797"/>
                <a:ext cx="1905" cy="149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pic>
          <p:nvPicPr>
            <p:cNvPr id="3081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45" y="618"/>
              <a:ext cx="3327" cy="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Line 16"/>
            <p:cNvSpPr>
              <a:spLocks noChangeShapeType="1"/>
            </p:cNvSpPr>
            <p:nvPr/>
          </p:nvSpPr>
          <p:spPr bwMode="auto">
            <a:xfrm flipH="1" flipV="1">
              <a:off x="1791" y="2840"/>
              <a:ext cx="635" cy="40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83" name="Text Box 18"/>
            <p:cNvSpPr txBox="1">
              <a:spLocks noChangeArrowheads="1"/>
            </p:cNvSpPr>
            <p:nvPr/>
          </p:nvSpPr>
          <p:spPr bwMode="auto">
            <a:xfrm>
              <a:off x="213" y="754"/>
              <a:ext cx="1578" cy="9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u="sng">
                  <a:solidFill>
                    <a:srgbClr val="3333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E949 Solenoid Magnet</a:t>
              </a:r>
            </a:p>
            <a:p>
              <a:endParaRPr lang="en-US" altLang="ja-JP" u="sng">
                <a:solidFill>
                  <a:srgbClr val="3333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r>
                <a:rPr lang="en-US" altLang="ja-JP">
                  <a:solidFill>
                    <a:srgbClr val="3333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 size:   </a:t>
              </a:r>
              <a:r>
                <a:rPr lang="en-US" altLang="ja-JP" i="1" baseline="30000">
                  <a:solidFill>
                    <a:srgbClr val="3333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Φ</a:t>
              </a:r>
              <a:r>
                <a:rPr lang="en-US" altLang="ja-JP">
                  <a:solidFill>
                    <a:srgbClr val="3333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5m×3.5m</a:t>
              </a:r>
            </a:p>
            <a:p>
              <a:r>
                <a:rPr lang="en-US" altLang="ja-JP">
                  <a:solidFill>
                    <a:srgbClr val="3333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 weight: ~400 t</a:t>
              </a:r>
            </a:p>
            <a:p>
              <a:r>
                <a:rPr lang="en-US" altLang="ja-JP">
                  <a:solidFill>
                    <a:srgbClr val="3333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 Field:  1.0 T</a:t>
              </a:r>
            </a:p>
          </p:txBody>
        </p:sp>
        <p:sp>
          <p:nvSpPr>
            <p:cNvPr id="3084" name="Rectangle 20"/>
            <p:cNvSpPr>
              <a:spLocks noChangeArrowheads="1"/>
            </p:cNvSpPr>
            <p:nvPr/>
          </p:nvSpPr>
          <p:spPr bwMode="auto">
            <a:xfrm>
              <a:off x="2398" y="3294"/>
              <a:ext cx="1673" cy="17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85" name="Text Box 19"/>
            <p:cNvSpPr txBox="1">
              <a:spLocks noChangeArrowheads="1"/>
            </p:cNvSpPr>
            <p:nvPr/>
          </p:nvSpPr>
          <p:spPr bwMode="auto">
            <a:xfrm>
              <a:off x="2455" y="3266"/>
              <a:ext cx="16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ea typeface="ＭＳ ゴシック" pitchFamily="49" charset="-128"/>
                </a:rPr>
                <a:t>Target and Vertex detector</a:t>
              </a:r>
            </a:p>
          </p:txBody>
        </p:sp>
      </p:grpSp>
      <p:sp>
        <p:nvSpPr>
          <p:cNvPr id="22" name="スライド番号プレースホル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E311A-6058-4074-A605-49C9AB1C4833}" type="slidenum">
              <a:rPr lang="ja-JP" altLang="en-US"/>
              <a:pPr>
                <a:defRPr/>
              </a:pPr>
              <a:t>32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CIMG2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5875" y="6491288"/>
            <a:ext cx="120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2011.1.31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6A0E-1035-40C9-A667-C3742FC4141F}" type="slidenum">
              <a:rPr lang="ja-JP" altLang="en-US"/>
              <a:pPr>
                <a:defRPr/>
              </a:pPr>
              <a:t>33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CIMG2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3CC08A-F2AF-41BD-B6C6-1AD61D8C4A5B}" type="slidenum">
              <a:rPr lang="ja-JP" altLang="en-US"/>
              <a:pPr>
                <a:defRPr/>
              </a:pPr>
              <a:t>34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番号プレースホルダ 3"/>
          <p:cNvSpPr>
            <a:spLocks noGrp="1"/>
          </p:cNvSpPr>
          <p:nvPr>
            <p:ph type="sldNum" sz="quarter" idx="12"/>
          </p:nvPr>
        </p:nvSpPr>
        <p:spPr bwMode="auto">
          <a:solidFill>
            <a:schemeClr val="accent1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2BF0B57-141F-4044-9CD8-A8B0336A20CC}" type="slidenum">
              <a:rPr lang="en-US" altLang="ja-JP"/>
              <a:pPr>
                <a:defRPr/>
              </a:pPr>
              <a:t>35</a:t>
            </a:fld>
            <a:endParaRPr lang="en-US" altLang="ja-JP" dirty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3213" y="-315913"/>
            <a:ext cx="8229600" cy="1371601"/>
          </a:xfrm>
        </p:spPr>
        <p:txBody>
          <a:bodyPr/>
          <a:lstStyle/>
          <a:p>
            <a:pPr eaLnBrk="1" hangingPunct="1"/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Summary</a:t>
            </a:r>
          </a:p>
        </p:txBody>
      </p:sp>
      <p:sp>
        <p:nvSpPr>
          <p:cNvPr id="22532" name="テキスト ボックス 5"/>
          <p:cNvSpPr txBox="1">
            <a:spLocks noChangeArrowheads="1"/>
          </p:cNvSpPr>
          <p:nvPr/>
        </p:nvSpPr>
        <p:spPr bwMode="auto">
          <a:xfrm>
            <a:off x="642938" y="1344613"/>
            <a:ext cx="8043862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p</a:t>
            </a:r>
            <a:r>
              <a:rPr lang="en-US" altLang="ja-JP" sz="2400" baseline="30000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 / h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photoproduction</a:t>
            </a:r>
            <a:endParaRPr lang="en-US" altLang="ja-JP" sz="2400" i="1" dirty="0">
              <a:latin typeface="Arial" pitchFamily="34" charset="0"/>
              <a:ea typeface="Arial Unicode MS" pitchFamily="50" charset="-128"/>
              <a:cs typeface="Arial" pitchFamily="34" charset="0"/>
            </a:endParaRPr>
          </a:p>
          <a:p>
            <a:pPr>
              <a:buFont typeface="Symbol" pitchFamily="18" charset="2"/>
              <a:buChar char=" "/>
            </a:pPr>
            <a:r>
              <a:rPr lang="ja-JP" altLang="en-US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　   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energy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dependence around </a:t>
            </a:r>
            <a:r>
              <a:rPr lang="en-US" altLang="ja-JP" sz="24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 GeV           </a:t>
            </a:r>
          </a:p>
          <a:p>
            <a:pPr>
              <a:buFont typeface="Symbol" pitchFamily="18" charset="2"/>
              <a:buChar char=" "/>
            </a:pPr>
            <a:r>
              <a:rPr lang="ja-JP" altLang="en-US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　　　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missing resonance?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f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meson / Λ(1405) / Σ</a:t>
            </a:r>
            <a:r>
              <a:rPr lang="en-US" altLang="ja-JP" sz="2400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0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(1385) / 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L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(1520)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photoproduction</a:t>
            </a:r>
          </a:p>
          <a:p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bump structure or remarkable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energy dependence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</a:t>
            </a:r>
          </a:p>
          <a:p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                                                 around </a:t>
            </a:r>
            <a:r>
              <a:rPr lang="en-US" altLang="ja-JP" sz="24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 GeV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Q</a:t>
            </a:r>
            <a:r>
              <a:rPr lang="en-US" altLang="ja-JP" sz="2400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 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under analysis with 3 times statistics.</a:t>
            </a:r>
          </a:p>
          <a:p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K*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photoproduction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search for </a:t>
            </a:r>
            <a:r>
              <a:rPr lang="en-US" altLang="ja-JP" sz="2400" dirty="0" smtClean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k</a:t>
            </a:r>
            <a:endParaRPr lang="en-US" altLang="ja-JP" sz="2400" dirty="0">
              <a:latin typeface="Symbol" pitchFamily="18" charset="2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under analysis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HD target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 mostly ready.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double polarization</a:t>
            </a:r>
            <a:endParaRPr lang="en-US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New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beam line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LEPS2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 going to be constructed.   </a:t>
            </a:r>
            <a:endParaRPr lang="en-US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4F841-D1FD-4013-84B3-781C2DF4332F}" type="slidenum">
              <a:rPr lang="ja-JP" altLang="en-US" smtClean="0"/>
              <a:pPr>
                <a:defRPr/>
              </a:pPr>
              <a:t>36</a:t>
            </a:fld>
            <a:endParaRPr lang="en-US" altLang="ja-JP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35896" y="2996952"/>
            <a:ext cx="2172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backup</a:t>
            </a:r>
            <a:endParaRPr kumimoji="1" lang="ja-JP" altLang="en-US" sz="48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番号プレースホル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44478AE-4615-4072-9D6A-C8E317FEE732}" type="slidenum">
              <a:rPr lang="ja-JP" altLang="en-US"/>
              <a:pPr>
                <a:defRPr/>
              </a:pPr>
              <a:t>37</a:t>
            </a:fld>
            <a:endParaRPr lang="en-US" altLang="ja-JP" dirty="0"/>
          </a:p>
        </p:txBody>
      </p:sp>
      <p:sp>
        <p:nvSpPr>
          <p:cNvPr id="47107" name="正方形/長方形 6"/>
          <p:cNvSpPr>
            <a:spLocks noChangeArrowheads="1"/>
          </p:cNvSpPr>
          <p:nvPr/>
        </p:nvSpPr>
        <p:spPr bwMode="auto">
          <a:xfrm>
            <a:off x="395288" y="549275"/>
            <a:ext cx="8535987" cy="615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Recent publication:</a:t>
            </a:r>
          </a:p>
          <a:p>
            <a:pPr>
              <a:buFont typeface="Wingdings" pitchFamily="2" charset="2"/>
              <a:buChar char="l"/>
            </a:pP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Measurement of Spin-Density Matrix Elements for </a:t>
            </a:r>
            <a:r>
              <a:rPr lang="en-US" altLang="ja-JP" dirty="0">
                <a:solidFill>
                  <a:srgbClr val="CC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f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-Meson Photoproduction from  Protons and Deuterons Near Threshold.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W.C. Chang</a:t>
            </a:r>
            <a:r>
              <a:rPr lang="en-US" altLang="ja-JP" i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et al.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u="sng" dirty="0">
                <a:solidFill>
                  <a:srgbClr val="FF9933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Phys.Rev.C82:015205,2010. </a:t>
            </a:r>
          </a:p>
          <a:p>
            <a:pPr>
              <a:buFont typeface="Wingdings" pitchFamily="2" charset="2"/>
              <a:buChar char="l"/>
            </a:pP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Near-Threshold 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Λ(1520) 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Production by the 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 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 + 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Λ(1520) 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Reaction at Forward K</a:t>
            </a:r>
            <a:r>
              <a:rPr lang="en-US" altLang="ja-JP" baseline="30000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Angles,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H. Kohri, </a:t>
            </a:r>
            <a:r>
              <a:rPr lang="en-US" altLang="ja-JP" i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et al.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2"/>
              </a:rPr>
              <a:t>Phys. Rev. Lett. 104, 172001 (2010)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Wingdings" pitchFamily="2" charset="2"/>
              <a:buChar char="l"/>
            </a:pP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Measurement of the incoherent 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lang="en-US" altLang="ja-JP" i="1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→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φ</a:t>
            </a:r>
            <a:r>
              <a:rPr lang="en-US" altLang="ja-JP" i="1" dirty="0" err="1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pn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photoproduction near threshold,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W.C. Chang, M. Miyabe, T. Nakano, </a:t>
            </a:r>
            <a:r>
              <a:rPr lang="en-US" altLang="ja-JP" i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et al.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3"/>
              </a:rPr>
              <a:t>Phys.Lett.B684:6,2010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</a:p>
          <a:p>
            <a:pPr>
              <a:buFont typeface="Wingdings" pitchFamily="2" charset="2"/>
              <a:buChar char="l"/>
            </a:pP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Backward-angle 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η 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photoproduction from protons at </a:t>
            </a:r>
            <a:r>
              <a:rPr lang="en-US" altLang="ja-JP" i="1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l-GR" altLang="ja-JP" baseline="-25000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=1.6-2.4 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GeV,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M. Sumihama, </a:t>
            </a:r>
            <a:r>
              <a:rPr lang="en-US" altLang="ja-JP" i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et al.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4"/>
              </a:rPr>
              <a:t>Phys. Rev. C 80, 052201(R) (2009)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Wingdings" pitchFamily="2" charset="2"/>
              <a:buChar char="l"/>
            </a:pP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Near-threshold photoproduction of 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Λ(1520) 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from protons and deuterons,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N. Muramatsu, J.Y. Chen, W.C. Chang, </a:t>
            </a:r>
            <a:r>
              <a:rPr lang="en-US" altLang="ja-JP" i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et al.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5"/>
              </a:rPr>
              <a:t>Phys.Rev.Lett.103:012001,2009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Wingdings" pitchFamily="2" charset="2"/>
              <a:buChar char="l"/>
            </a:pP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Evidence of the 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Θ</a:t>
            </a:r>
            <a:r>
              <a:rPr lang="el-GR" altLang="ja-JP" baseline="30000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 the 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 → K</a:t>
            </a:r>
            <a:r>
              <a:rPr lang="en-US" altLang="ja-JP" baseline="30000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</a:t>
            </a:r>
            <a:r>
              <a:rPr lang="en-US" altLang="ja-JP" baseline="30000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lang="en-US" altLang="ja-JP" dirty="0" err="1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pn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reaction,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T. Nakano, N. Muramatsu, </a:t>
            </a:r>
            <a:r>
              <a:rPr lang="en-US" altLang="ja-JP" i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et al.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6"/>
              </a:rPr>
              <a:t>Phys.Rev.C79:025210,2009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Wingdings" pitchFamily="2" charset="2"/>
              <a:buChar char="l"/>
            </a:pP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Cross Sections and Beam Asymmetries for K</a:t>
            </a:r>
            <a:r>
              <a:rPr lang="en-US" altLang="ja-JP" baseline="30000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Σ</a:t>
            </a:r>
            <a:r>
              <a:rPr lang="el-GR" altLang="ja-JP" baseline="30000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*-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photoproduction from the deuteron at E</a:t>
            </a:r>
            <a:r>
              <a:rPr lang="el-GR" altLang="ja-JP" baseline="-25000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= 1.5-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GeV - 2.4-GeV,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K. Hicks, D. Keller, H. Kohri, </a:t>
            </a:r>
            <a:r>
              <a:rPr lang="en-US" altLang="ja-JP" i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et al.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7"/>
              </a:rPr>
              <a:t>Phys.Rev.Lett.102:012501,2009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Wingdings" pitchFamily="2" charset="2"/>
              <a:buChar char="l"/>
            </a:pP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Photoproduction of 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Λ(1405) 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and 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Σ</a:t>
            </a:r>
            <a:r>
              <a:rPr lang="el-GR" altLang="ja-JP" baseline="30000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(1385) 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on the proton at E</a:t>
            </a:r>
            <a:r>
              <a:rPr lang="el-GR" altLang="ja-JP" baseline="-25000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lang="el-GR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= 1.5-2.4-</a:t>
            </a:r>
            <a:r>
              <a:rPr lang="en-US" altLang="ja-JP" dirty="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GeV,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M. Niiyama, H. Fujimura, </a:t>
            </a:r>
            <a:r>
              <a:rPr lang="en-US" altLang="ja-JP" i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et al.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hlinkClick r:id="rId8"/>
              </a:rPr>
              <a:t>Phys.Rev.C78:035202,2008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28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図 2" descr="vpin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489075"/>
            <a:ext cx="5106988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スライド番号プレースホル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2EC6350-E8AE-47D2-A5BE-481446F3F38E}" type="slidenum">
              <a:rPr lang="ja-JP" altLang="en-US"/>
              <a:pPr>
                <a:defRPr/>
              </a:pPr>
              <a:t>38</a:t>
            </a:fld>
            <a:endParaRPr lang="en-US" altLang="ja-JP" dirty="0"/>
          </a:p>
        </p:txBody>
      </p:sp>
      <p:sp>
        <p:nvSpPr>
          <p:cNvPr id="53252" name="テキスト ボックス 2"/>
          <p:cNvSpPr txBox="1">
            <a:spLocks noChangeArrowheads="1"/>
          </p:cNvSpPr>
          <p:nvPr/>
        </p:nvSpPr>
        <p:spPr bwMode="auto">
          <a:xfrm>
            <a:off x="1371600" y="379413"/>
            <a:ext cx="62118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44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Evidence of resonances</a:t>
            </a:r>
          </a:p>
        </p:txBody>
      </p:sp>
      <p:sp>
        <p:nvSpPr>
          <p:cNvPr id="53253" name="テキスト ボックス 6"/>
          <p:cNvSpPr txBox="1">
            <a:spLocks noChangeArrowheads="1"/>
          </p:cNvSpPr>
          <p:nvPr/>
        </p:nvSpPr>
        <p:spPr bwMode="auto">
          <a:xfrm>
            <a:off x="1174750" y="1258888"/>
            <a:ext cx="43005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33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BES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: J/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y 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N</a:t>
            </a:r>
            <a:r>
              <a:rPr lang="en-US" altLang="ja-JP" sz="2400" baseline="3000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*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N  p(h) NN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3254" name="正方形/長方形 3"/>
          <p:cNvSpPr>
            <a:spLocks noChangeArrowheads="1"/>
          </p:cNvSpPr>
          <p:nvPr/>
        </p:nvSpPr>
        <p:spPr bwMode="auto">
          <a:xfrm>
            <a:off x="5054600" y="1763713"/>
            <a:ext cx="2582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PRL 97, 062001(2006)</a:t>
            </a:r>
            <a:r>
              <a:rPr lang="en-US" altLang="ja-JP" b="1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ja-JP" altLang="en-US">
              <a:solidFill>
                <a:srgbClr val="CC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3255" name="テキスト ボックス 7"/>
          <p:cNvSpPr txBox="1">
            <a:spLocks noChangeArrowheads="1"/>
          </p:cNvSpPr>
          <p:nvPr/>
        </p:nvSpPr>
        <p:spPr bwMode="auto">
          <a:xfrm>
            <a:off x="755650" y="2420938"/>
            <a:ext cx="31146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N*(1440)</a:t>
            </a:r>
          </a:p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N*(1535)..</a:t>
            </a:r>
          </a:p>
          <a:p>
            <a:endParaRPr lang="en-US" altLang="ja-JP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       N*(1650)..</a:t>
            </a:r>
          </a:p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3256" name="テキスト ボックス 8"/>
          <p:cNvSpPr txBox="1">
            <a:spLocks noChangeArrowheads="1"/>
          </p:cNvSpPr>
          <p:nvPr/>
        </p:nvSpPr>
        <p:spPr bwMode="auto">
          <a:xfrm>
            <a:off x="3524250" y="2636838"/>
            <a:ext cx="12096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N*(2070)</a:t>
            </a:r>
            <a:endParaRPr lang="ja-JP" altLang="en-US" sz="200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3257" name="テキスト ボックス 13"/>
          <p:cNvSpPr txBox="1">
            <a:spLocks noChangeArrowheads="1"/>
          </p:cNvSpPr>
          <p:nvPr/>
        </p:nvSpPr>
        <p:spPr bwMode="auto">
          <a:xfrm>
            <a:off x="179388" y="4824413"/>
            <a:ext cx="2462212" cy="1323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Particle Data Group</a:t>
            </a:r>
          </a:p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P</a:t>
            </a:r>
            <a:r>
              <a:rPr lang="en-US" altLang="ja-JP" sz="2000" baseline="-25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(2100) </a:t>
            </a:r>
          </a:p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</a:t>
            </a:r>
            <a:r>
              <a:rPr lang="en-US" altLang="ja-JP" sz="20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G(h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N)/</a:t>
            </a:r>
            <a:r>
              <a:rPr lang="en-US" altLang="ja-JP" sz="20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 sz="2000" baseline="-25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tot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= </a:t>
            </a:r>
            <a:r>
              <a:rPr lang="en-US" altLang="ja-JP" sz="2000" u="sng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0.61</a:t>
            </a:r>
          </a:p>
          <a:p>
            <a:r>
              <a:rPr lang="en-US" altLang="ja-JP" sz="200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in Pitt-ANL model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rot="16200000" flipH="1">
            <a:off x="1373982" y="3112294"/>
            <a:ext cx="804862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53256" idx="2"/>
          </p:cNvCxnSpPr>
          <p:nvPr/>
        </p:nvCxnSpPr>
        <p:spPr>
          <a:xfrm rot="5400000">
            <a:off x="3881438" y="3181350"/>
            <a:ext cx="392112" cy="103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60" name="テキスト ボックス 18"/>
          <p:cNvSpPr txBox="1">
            <a:spLocks noChangeArrowheads="1"/>
          </p:cNvSpPr>
          <p:nvPr/>
        </p:nvSpPr>
        <p:spPr bwMode="auto">
          <a:xfrm>
            <a:off x="107950" y="6227763"/>
            <a:ext cx="2914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Phys. Rep. 328, 181(2000)</a:t>
            </a:r>
            <a:endParaRPr lang="ja-JP" altLang="en-US">
              <a:solidFill>
                <a:srgbClr val="CC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3554413" y="1341438"/>
            <a:ext cx="2159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5003800" y="1341438"/>
            <a:ext cx="2159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63" name="図 15" descr="all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325" y="1922463"/>
            <a:ext cx="4257675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直線矢印コネクタ 18"/>
          <p:cNvCxnSpPr/>
          <p:nvPr/>
        </p:nvCxnSpPr>
        <p:spPr>
          <a:xfrm rot="5400000">
            <a:off x="8140701" y="4044950"/>
            <a:ext cx="392112" cy="103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65" name="テキスト ボックス 19"/>
          <p:cNvSpPr txBox="1">
            <a:spLocks noChangeArrowheads="1"/>
          </p:cNvSpPr>
          <p:nvPr/>
        </p:nvSpPr>
        <p:spPr bwMode="auto">
          <a:xfrm>
            <a:off x="3022600" y="5054600"/>
            <a:ext cx="449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N* </a:t>
            </a:r>
            <a:r>
              <a:rPr lang="en-US" altLang="ja-JP" sz="2400" b="1">
                <a:solidFill>
                  <a:srgbClr val="FF0000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ja-JP" sz="2400" b="1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US" altLang="ja-JP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                       N* </a:t>
            </a:r>
            <a:r>
              <a:rPr lang="en-US" altLang="ja-JP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ja-JP" sz="2400" b="1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h</a:t>
            </a:r>
            <a:r>
              <a:rPr lang="en-US" altLang="ja-JP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ja-JP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スライド番号プレースホルダ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99E3B78-DE04-40B8-A051-DE14861D6A57}" type="slidenum">
              <a:rPr lang="ja-JP" altLang="en-US"/>
              <a:pPr>
                <a:defRPr/>
              </a:pPr>
              <a:t>39</a:t>
            </a:fld>
            <a:endParaRPr lang="en-US" altLang="ja-JP" dirty="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103188"/>
            <a:ext cx="8229600" cy="1371601"/>
          </a:xfrm>
        </p:spPr>
        <p:txBody>
          <a:bodyPr/>
          <a:lstStyle/>
          <a:p>
            <a:pPr eaLnBrk="1" hangingPunct="1"/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lang="en-US" altLang="ja-JP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/du vs. </a:t>
            </a:r>
            <a:r>
              <a:rPr lang="en-US" altLang="ja-JP" smtClean="0">
                <a:solidFill>
                  <a:srgbClr val="0000FF"/>
                </a:solidFill>
                <a:latin typeface="Century" pitchFamily="18" charset="0"/>
                <a:ea typeface="Arial Unicode MS" pitchFamily="50" charset="-128"/>
                <a:cs typeface="Arial Unicode MS" pitchFamily="50" charset="-128"/>
              </a:rPr>
              <a:t>√</a:t>
            </a:r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</a:t>
            </a:r>
          </a:p>
        </p:txBody>
      </p:sp>
      <p:sp>
        <p:nvSpPr>
          <p:cNvPr id="54276" name="スライド番号プレースホルダ 10"/>
          <p:cNvSpPr txBox="1">
            <a:spLocks noGrp="1"/>
          </p:cNvSpPr>
          <p:nvPr/>
        </p:nvSpPr>
        <p:spPr bwMode="auto">
          <a:xfrm>
            <a:off x="6796088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650BCA9E-5496-43C2-B596-1C02A8F6A582}" type="slidenum">
              <a:rPr lang="en-US" altLang="ja-JP" sz="1200">
                <a:solidFill>
                  <a:srgbClr val="898989"/>
                </a:solidFill>
              </a:rPr>
              <a:pPr algn="r"/>
              <a:t>39</a:t>
            </a:fld>
            <a:endParaRPr lang="en-US" altLang="ja-JP" sz="1200">
              <a:solidFill>
                <a:srgbClr val="898989"/>
              </a:solidFill>
            </a:endParaRPr>
          </a:p>
        </p:txBody>
      </p:sp>
      <p:pic>
        <p:nvPicPr>
          <p:cNvPr id="54277" name="Picture 7" descr="dsgdue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268413"/>
            <a:ext cx="7862887" cy="3627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4278" name="Rectangle 8"/>
          <p:cNvSpPr>
            <a:spLocks noChangeArrowheads="1"/>
          </p:cNvSpPr>
          <p:nvPr/>
        </p:nvSpPr>
        <p:spPr bwMode="auto">
          <a:xfrm>
            <a:off x="4148138" y="4495800"/>
            <a:ext cx="1296987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W=</a:t>
            </a:r>
            <a:r>
              <a:rPr lang="ja-JP" altLang="en-US" sz="2400">
                <a:solidFill>
                  <a:srgbClr val="000000"/>
                </a:solidFill>
              </a:rPr>
              <a:t>√</a:t>
            </a:r>
            <a:r>
              <a:rPr lang="en-US" altLang="ja-JP" sz="2400">
                <a:solidFill>
                  <a:srgbClr val="000000"/>
                </a:solidFill>
              </a:rPr>
              <a:t>s (GeV)</a:t>
            </a:r>
          </a:p>
        </p:txBody>
      </p:sp>
      <p:sp>
        <p:nvSpPr>
          <p:cNvPr id="54279" name="テキスト ボックス 14"/>
          <p:cNvSpPr txBox="1">
            <a:spLocks noChangeArrowheads="1"/>
          </p:cNvSpPr>
          <p:nvPr/>
        </p:nvSpPr>
        <p:spPr bwMode="auto">
          <a:xfrm>
            <a:off x="571500" y="5373688"/>
            <a:ext cx="8072438" cy="830262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Slopes are determined with the data at W&lt;2.1 GeV.</a:t>
            </a:r>
          </a:p>
          <a:p>
            <a:r>
              <a:rPr lang="ja-JP" altLang="en-US" sz="24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　　</a:t>
            </a:r>
            <a:r>
              <a:rPr lang="en-US" altLang="ja-JP" sz="24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large slope</a:t>
            </a:r>
          </a:p>
        </p:txBody>
      </p:sp>
      <p:sp>
        <p:nvSpPr>
          <p:cNvPr id="9" name="横巻き 8"/>
          <p:cNvSpPr/>
          <p:nvPr/>
        </p:nvSpPr>
        <p:spPr>
          <a:xfrm>
            <a:off x="7345363" y="115888"/>
            <a:ext cx="1554162" cy="100965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6600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altLang="ja-JP" sz="6600" baseline="30000" dirty="0">
                <a:solidFill>
                  <a:schemeClr val="tx1"/>
                </a:solidFill>
              </a:rPr>
              <a:t>0</a:t>
            </a:r>
            <a:endParaRPr lang="ja-JP" altLang="en-US" sz="6600" baseline="30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番号プレースホル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AE16D3A-9C08-4D8A-AF7B-2022CD468137}" type="slidenum">
              <a:rPr lang="ja-JP" altLang="en-US"/>
              <a:pPr>
                <a:defRPr/>
              </a:pPr>
              <a:t>4</a:t>
            </a:fld>
            <a:endParaRPr lang="en-US" altLang="ja-JP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92113" y="196850"/>
            <a:ext cx="5116512" cy="1143000"/>
          </a:xfrm>
        </p:spPr>
        <p:txBody>
          <a:bodyPr lIns="0" tIns="0" rIns="0" bIns="0" rtlCol="0">
            <a:normAutofit fontScale="90000"/>
          </a:bodyPr>
          <a:lstStyle/>
          <a:p>
            <a:pPr defTabSz="423863" eaLnBrk="1" fontAlgn="auto" hangingPunct="1">
              <a:spcAft>
                <a:spcPts val="0"/>
              </a:spcAft>
              <a:tabLst>
                <a:tab pos="682625" algn="l"/>
                <a:tab pos="1363663" algn="l"/>
                <a:tab pos="2046288" algn="l"/>
                <a:tab pos="2727325" algn="l"/>
                <a:tab pos="3409950" algn="l"/>
                <a:tab pos="4090988" algn="l"/>
                <a:tab pos="4773613" algn="l"/>
                <a:tab pos="5454650" algn="l"/>
                <a:tab pos="6137275" algn="l"/>
                <a:tab pos="6818313" algn="l"/>
                <a:tab pos="7500938" algn="l"/>
              </a:tabLst>
              <a:defRPr/>
            </a:pPr>
            <a:r>
              <a:rPr lang="en-GB" altLang="ja-JP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LEPS spectrometer </a:t>
            </a:r>
            <a:br>
              <a:rPr lang="en-GB" altLang="ja-JP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GB" altLang="ja-JP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– forward acceptance</a:t>
            </a: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325438" y="1795463"/>
            <a:ext cx="267017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14341" name="Group 3"/>
          <p:cNvGrpSpPr>
            <a:grpSpLocks/>
          </p:cNvGrpSpPr>
          <p:nvPr/>
        </p:nvGrpSpPr>
        <p:grpSpPr bwMode="auto">
          <a:xfrm>
            <a:off x="528638" y="5124450"/>
            <a:ext cx="254000" cy="549275"/>
            <a:chOff x="354" y="3402"/>
            <a:chExt cx="174" cy="346"/>
          </a:xfrm>
        </p:grpSpPr>
        <p:sp>
          <p:nvSpPr>
            <p:cNvPr id="14366" name="Text Box 4"/>
            <p:cNvSpPr txBox="1">
              <a:spLocks noChangeArrowheads="1"/>
            </p:cNvSpPr>
            <p:nvPr/>
          </p:nvSpPr>
          <p:spPr bwMode="auto">
            <a:xfrm>
              <a:off x="366" y="3402"/>
              <a:ext cx="129" cy="346"/>
            </a:xfrm>
            <a:prstGeom prst="rect">
              <a:avLst/>
            </a:prstGeom>
            <a:solidFill>
              <a:srgbClr val="BBE0E3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62013">
                <a:buClr>
                  <a:srgbClr val="000000"/>
                </a:buClr>
                <a:buSzPct val="38000"/>
                <a:buFont typeface="StarBats" charset="0"/>
                <a:buNone/>
              </a:pPr>
              <a:r>
                <a:rPr lang="en-GB" altLang="ja-JP" sz="3600" b="1">
                  <a:solidFill>
                    <a:srgbClr val="FF0000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4367" name="Line 5"/>
            <p:cNvSpPr>
              <a:spLocks noChangeShapeType="1"/>
            </p:cNvSpPr>
            <p:nvPr/>
          </p:nvSpPr>
          <p:spPr bwMode="auto">
            <a:xfrm>
              <a:off x="354" y="3474"/>
              <a:ext cx="174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14342" name="Picture 6" descr="g3leps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1325" y="1795463"/>
            <a:ext cx="5734050" cy="4676775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</p:pic>
      <p:sp>
        <p:nvSpPr>
          <p:cNvPr id="14343" name="スライド番号プレースホルダ 30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DC4311B9-84EF-4E01-AF48-759D52E58F3D}" type="slidenum">
              <a:rPr lang="en-US" altLang="ja-JP" sz="1200">
                <a:solidFill>
                  <a:srgbClr val="898989"/>
                </a:solidFill>
              </a:rPr>
              <a:pPr algn="r"/>
              <a:t>4</a:t>
            </a:fld>
            <a:endParaRPr lang="en-US" altLang="ja-JP" sz="1200">
              <a:solidFill>
                <a:srgbClr val="898989"/>
              </a:solidFill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7661275" y="5907088"/>
            <a:ext cx="715963" cy="3143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diamond" w="lg" len="lg"/>
            <a:tailEnd type="diamond" w="lg" len="lg"/>
          </a:ln>
        </p:spPr>
        <p:txBody>
          <a:bodyPr lIns="0" tIns="0" rIns="0" bIns="0">
            <a:spAutoFit/>
          </a:bodyPr>
          <a:lstStyle/>
          <a:p>
            <a:endParaRPr lang="ja-JP" altLang="en-US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056563" y="6064250"/>
            <a:ext cx="35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62013">
              <a:buClr>
                <a:srgbClr val="000000"/>
              </a:buClr>
              <a:buSzPct val="49000"/>
              <a:buFont typeface="StarBats" charset="0"/>
              <a:buNone/>
            </a:pPr>
            <a:r>
              <a:rPr lang="ja-JP" altLang="en-GB" sz="200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</a:t>
            </a:r>
            <a:r>
              <a:rPr lang="en-GB" altLang="ja-JP" sz="2000">
                <a:solidFill>
                  <a:srgbClr val="CC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531100" y="2009775"/>
            <a:ext cx="1155700" cy="276225"/>
          </a:xfrm>
          <a:prstGeom prst="rect">
            <a:avLst/>
          </a:prstGeom>
          <a:solidFill>
            <a:srgbClr val="BBE0E3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62013"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TOF wall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5881688" y="6216650"/>
            <a:ext cx="955675" cy="284163"/>
          </a:xfrm>
          <a:prstGeom prst="rect">
            <a:avLst/>
          </a:prstGeom>
          <a:solidFill>
            <a:srgbClr val="BBE0E3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MWDC 2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6665913" y="5840413"/>
            <a:ext cx="955675" cy="284162"/>
          </a:xfrm>
          <a:prstGeom prst="rect">
            <a:avLst/>
          </a:prstGeom>
          <a:solidFill>
            <a:srgbClr val="BBE0E3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MWDC 3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4033838" y="6124575"/>
            <a:ext cx="955675" cy="284163"/>
          </a:xfrm>
          <a:prstGeom prst="rect">
            <a:avLst/>
          </a:prstGeom>
          <a:solidFill>
            <a:srgbClr val="BBE0E3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MWDC 1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3868738" y="1931988"/>
            <a:ext cx="1498600" cy="558800"/>
          </a:xfrm>
          <a:prstGeom prst="rect">
            <a:avLst/>
          </a:prstGeom>
          <a:solidFill>
            <a:srgbClr val="BBE0E3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  <a:tab pos="1363663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Dipole Magnet (0.7 T)</a:t>
            </a: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V="1">
            <a:off x="833438" y="4781550"/>
            <a:ext cx="2247900" cy="561975"/>
          </a:xfrm>
          <a:prstGeom prst="line">
            <a:avLst/>
          </a:prstGeom>
          <a:noFill/>
          <a:ln w="35941">
            <a:solidFill>
              <a:srgbClr val="FF00FF"/>
            </a:solidFill>
            <a:prstDash val="sysDot"/>
            <a:round/>
            <a:headEnd/>
            <a:tailEnd type="triangle" w="med" len="lg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371475" y="3627438"/>
            <a:ext cx="2060575" cy="584200"/>
          </a:xfrm>
          <a:prstGeom prst="rect">
            <a:avLst/>
          </a:prstGeom>
          <a:solidFill>
            <a:srgbClr val="BBE0E3">
              <a:alpha val="50195"/>
            </a:srgbClr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  <a:tab pos="1363663" algn="l"/>
                <a:tab pos="2046288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Liquid Hydrogen</a:t>
            </a:r>
          </a:p>
          <a:p>
            <a:pPr algn="ctr"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  <a:tab pos="1363663" algn="l"/>
                <a:tab pos="2046288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Target (15 cm thick</a:t>
            </a:r>
            <a:r>
              <a:rPr lang="en-GB" altLang="ja-JP" sz="2000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279525" y="2974975"/>
            <a:ext cx="1311275" cy="284163"/>
          </a:xfrm>
          <a:prstGeom prst="rect">
            <a:avLst/>
          </a:prstGeom>
          <a:solidFill>
            <a:srgbClr val="BBE0E3">
              <a:alpha val="50195"/>
            </a:srgbClr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  <a:tab pos="1363663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Start counter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1906588" y="5876925"/>
            <a:ext cx="1411287" cy="554038"/>
          </a:xfrm>
          <a:prstGeom prst="rect">
            <a:avLst/>
          </a:prstGeom>
          <a:solidFill>
            <a:srgbClr val="BBE0E3">
              <a:alpha val="50195"/>
            </a:srgbClr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  <a:tab pos="1363663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Silicon Vertex</a:t>
            </a:r>
          </a:p>
          <a:p>
            <a:pPr algn="ctr"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  <a:tab pos="1363663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Detector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1846263" y="1898650"/>
            <a:ext cx="1116012" cy="830263"/>
          </a:xfrm>
          <a:prstGeom prst="rect">
            <a:avLst/>
          </a:prstGeom>
          <a:solidFill>
            <a:srgbClr val="BBE0E3">
              <a:alpha val="50195"/>
            </a:srgbClr>
          </a:solidFill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Aerogel</a:t>
            </a:r>
          </a:p>
          <a:p>
            <a:pPr algn="ctr"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Cherenkov</a:t>
            </a:r>
          </a:p>
          <a:p>
            <a:pPr algn="ctr" defTabSz="862013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</a:tabLst>
            </a:pPr>
            <a:r>
              <a:rPr lang="en-GB" altLang="ja-JP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(n=1.03)</a:t>
            </a:r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>
            <a:off x="2470150" y="3225800"/>
            <a:ext cx="962025" cy="1373188"/>
          </a:xfrm>
          <a:prstGeom prst="line">
            <a:avLst/>
          </a:prstGeom>
          <a:noFill/>
          <a:ln w="35941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>
            <a:off x="2292350" y="3886200"/>
            <a:ext cx="992188" cy="739775"/>
          </a:xfrm>
          <a:prstGeom prst="line">
            <a:avLst/>
          </a:prstGeom>
          <a:noFill/>
          <a:ln w="35941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>
            <a:off x="2741613" y="2819400"/>
            <a:ext cx="730250" cy="1647825"/>
          </a:xfrm>
          <a:prstGeom prst="line">
            <a:avLst/>
          </a:prstGeom>
          <a:noFill/>
          <a:ln w="35941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 flipV="1">
            <a:off x="3179763" y="4738688"/>
            <a:ext cx="495300" cy="1201737"/>
          </a:xfrm>
          <a:prstGeom prst="line">
            <a:avLst/>
          </a:prstGeom>
          <a:noFill/>
          <a:ln w="35941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60" name="Line 24"/>
          <p:cNvSpPr>
            <a:spLocks noChangeShapeType="1"/>
          </p:cNvSpPr>
          <p:nvPr/>
        </p:nvSpPr>
        <p:spPr bwMode="auto">
          <a:xfrm flipH="1" flipV="1">
            <a:off x="4138613" y="4781550"/>
            <a:ext cx="373062" cy="1343025"/>
          </a:xfrm>
          <a:prstGeom prst="line">
            <a:avLst/>
          </a:prstGeom>
          <a:noFill/>
          <a:ln w="35941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61" name="Line 25"/>
          <p:cNvSpPr>
            <a:spLocks noChangeShapeType="1"/>
          </p:cNvSpPr>
          <p:nvPr/>
        </p:nvSpPr>
        <p:spPr bwMode="auto">
          <a:xfrm flipH="1" flipV="1">
            <a:off x="5967413" y="5124450"/>
            <a:ext cx="476250" cy="1123950"/>
          </a:xfrm>
          <a:prstGeom prst="line">
            <a:avLst/>
          </a:prstGeom>
          <a:noFill/>
          <a:ln w="35941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 flipH="1" flipV="1">
            <a:off x="6278563" y="4933950"/>
            <a:ext cx="773112" cy="819150"/>
          </a:xfrm>
          <a:prstGeom prst="line">
            <a:avLst/>
          </a:prstGeom>
          <a:noFill/>
          <a:ln w="35941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 flipH="1">
            <a:off x="4567238" y="2490788"/>
            <a:ext cx="0" cy="1119187"/>
          </a:xfrm>
          <a:prstGeom prst="line">
            <a:avLst/>
          </a:prstGeom>
          <a:noFill/>
          <a:ln w="35941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 flipH="1">
            <a:off x="7815263" y="2387600"/>
            <a:ext cx="280987" cy="685800"/>
          </a:xfrm>
          <a:prstGeom prst="line">
            <a:avLst/>
          </a:prstGeom>
          <a:noFill/>
          <a:ln w="35941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65" name="Text Box 30"/>
          <p:cNvSpPr txBox="1">
            <a:spLocks noChangeArrowheads="1"/>
          </p:cNvSpPr>
          <p:nvPr/>
        </p:nvSpPr>
        <p:spPr bwMode="auto">
          <a:xfrm>
            <a:off x="6665913" y="509588"/>
            <a:ext cx="1398587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± 10</a:t>
            </a:r>
            <a:r>
              <a:rPr lang="en-US" altLang="ja-JP" sz="2400" baseline="30000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o</a:t>
            </a:r>
            <a:r>
              <a:rPr lang="en-US" altLang="ja-JP" sz="2400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 in y</a:t>
            </a:r>
          </a:p>
          <a:p>
            <a:r>
              <a:rPr lang="en-US" altLang="ja-JP" sz="2400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± 20</a:t>
            </a:r>
            <a:r>
              <a:rPr lang="en-US" altLang="ja-JP" sz="2400" baseline="30000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o</a:t>
            </a:r>
            <a:r>
              <a:rPr lang="en-US" altLang="ja-JP" sz="2400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 in x</a:t>
            </a:r>
          </a:p>
        </p:txBody>
      </p:sp>
      <p:cxnSp>
        <p:nvCxnSpPr>
          <p:cNvPr id="33" name="直線矢印コネクタ 32"/>
          <p:cNvCxnSpPr/>
          <p:nvPr/>
        </p:nvCxnSpPr>
        <p:spPr>
          <a:xfrm flipV="1">
            <a:off x="3432175" y="3073400"/>
            <a:ext cx="3011488" cy="1552576"/>
          </a:xfrm>
          <a:prstGeom prst="straightConnector1">
            <a:avLst/>
          </a:prstGeom>
          <a:ln w="38100">
            <a:solidFill>
              <a:srgbClr val="99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6443663" y="278092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M</a:t>
            </a:r>
            <a:endParaRPr kumimoji="1" lang="ja-JP" altLang="en-US" sz="280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444208" y="2780928"/>
            <a:ext cx="46679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B</a:t>
            </a:r>
            <a:endParaRPr kumimoji="1" lang="ja-JP" altLang="en-US" sz="3200" b="1" dirty="0"/>
          </a:p>
        </p:txBody>
      </p:sp>
    </p:spTree>
  </p:cSld>
  <p:clrMapOvr>
    <a:masterClrMapping/>
  </p:clrMapOvr>
  <p:transition advTm="34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番号プレースホル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29B4F81-A7B6-4016-94CF-574E8113D5DE}" type="slidenum">
              <a:rPr lang="en-US" altLang="ja-JP"/>
              <a:pPr>
                <a:defRPr/>
              </a:pPr>
              <a:t>40</a:t>
            </a:fld>
            <a:endParaRPr lang="en-US" altLang="ja-JP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1650" y="1285875"/>
            <a:ext cx="8642350" cy="5570538"/>
          </a:xfrm>
        </p:spPr>
        <p:txBody>
          <a:bodyPr/>
          <a:lstStyle/>
          <a:p>
            <a:pPr eaLnBrk="1" hangingPunct="1"/>
            <a:r>
              <a:rPr lang="en-US" altLang="ja-JP" sz="240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u-channel process is dominant at very backward angles.</a:t>
            </a:r>
          </a:p>
          <a:p>
            <a:pPr eaLnBrk="1" hangingPunct="1"/>
            <a:r>
              <a:rPr lang="en-US" altLang="ja-JP" sz="240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Regge theory </a:t>
            </a:r>
            <a:r>
              <a:rPr lang="en-US" altLang="ja-JP" sz="240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; d</a:t>
            </a:r>
            <a:r>
              <a:rPr lang="en-US" altLang="ja-JP" sz="2400" smtClean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z="240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/du~s</a:t>
            </a:r>
            <a:r>
              <a:rPr lang="en-US" altLang="ja-JP" sz="2400" baseline="30000" smtClean="0">
                <a:cs typeface="Tahoma" pitchFamily="34" charset="0"/>
              </a:rPr>
              <a:t>2</a:t>
            </a:r>
            <a:r>
              <a:rPr lang="en-US" altLang="ja-JP" sz="2400" baseline="30000" smtClean="0">
                <a:latin typeface="Symbol" pitchFamily="18" charset="2"/>
                <a:cs typeface="Tahoma" pitchFamily="34" charset="0"/>
              </a:rPr>
              <a:t>a</a:t>
            </a:r>
            <a:r>
              <a:rPr lang="en-US" altLang="ja-JP" sz="2400" baseline="30000" smtClean="0">
                <a:cs typeface="Tahoma" pitchFamily="34" charset="0"/>
              </a:rPr>
              <a:t>(u)-2</a:t>
            </a:r>
            <a:r>
              <a:rPr lang="en-US" altLang="ja-JP" sz="240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at high energy. </a:t>
            </a:r>
            <a:endParaRPr lang="ja-JP" altLang="en-US" sz="2400" smtClean="0">
              <a:cs typeface="Tahoma" pitchFamily="34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ja-JP" sz="2400" smtClean="0"/>
              <a:t>                             </a:t>
            </a:r>
            <a:r>
              <a:rPr lang="en-US" altLang="ja-JP" sz="2400" smtClean="0">
                <a:latin typeface="Symbol" pitchFamily="18" charset="2"/>
              </a:rPr>
              <a:t>a</a:t>
            </a:r>
            <a:r>
              <a:rPr lang="en-US" altLang="ja-JP" sz="240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(0) = </a:t>
            </a:r>
            <a:r>
              <a:rPr lang="en-US" altLang="ja-JP" sz="2400" smtClean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lang="en-US" altLang="ja-JP" sz="240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1/2</a:t>
            </a:r>
            <a:r>
              <a:rPr lang="ja-JP" altLang="en-US" sz="240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for N and N* exchange</a:t>
            </a:r>
          </a:p>
          <a:p>
            <a:pPr eaLnBrk="1" hangingPunct="1">
              <a:buFont typeface="Arial" pitchFamily="34" charset="0"/>
              <a:buNone/>
            </a:pPr>
            <a:endParaRPr lang="en-US" altLang="ja-JP" sz="240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ja-JP" sz="240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ja-JP" sz="240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ja-JP" sz="240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ja-JP" sz="240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ja-JP" sz="240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ja-JP" sz="240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ja-JP" sz="240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ja-JP" sz="240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7348" name="タイトル 1"/>
          <p:cNvSpPr txBox="1">
            <a:spLocks/>
          </p:cNvSpPr>
          <p:nvPr/>
        </p:nvSpPr>
        <p:spPr bwMode="auto">
          <a:xfrm>
            <a:off x="500063" y="71438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4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Higher energy region</a:t>
            </a:r>
            <a:endParaRPr lang="ja-JP" altLang="en-US" sz="440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2686050" y="3262313"/>
            <a:ext cx="3135313" cy="298767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2686050" y="3060700"/>
            <a:ext cx="3135313" cy="29876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rot="5400000">
            <a:off x="1293813" y="4797425"/>
            <a:ext cx="30718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2114550" y="5905500"/>
            <a:ext cx="442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3" name="テキスト ボックス 8"/>
          <p:cNvSpPr txBox="1">
            <a:spLocks noChangeArrowheads="1"/>
          </p:cNvSpPr>
          <p:nvPr/>
        </p:nvSpPr>
        <p:spPr bwMode="auto">
          <a:xfrm>
            <a:off x="1511300" y="2982913"/>
            <a:ext cx="1460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=Re(</a:t>
            </a:r>
            <a:r>
              <a:rPr lang="en-US" altLang="ja-JP" sz="20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a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(u))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7354" name="テキスト ボックス 9"/>
          <p:cNvSpPr txBox="1">
            <a:spLocks noChangeArrowheads="1"/>
          </p:cNvSpPr>
          <p:nvPr/>
        </p:nvSpPr>
        <p:spPr bwMode="auto">
          <a:xfrm>
            <a:off x="2830513" y="6048375"/>
            <a:ext cx="3813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        1        2        3   u=Mass2(GeV2)  </a:t>
            </a:r>
            <a:endParaRPr lang="ja-JP" altLang="en-US" sz="16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7355" name="テキスト ボックス 11"/>
          <p:cNvSpPr txBox="1">
            <a:spLocks noChangeArrowheads="1"/>
          </p:cNvSpPr>
          <p:nvPr/>
        </p:nvSpPr>
        <p:spPr bwMode="auto">
          <a:xfrm>
            <a:off x="2328863" y="3382963"/>
            <a:ext cx="53975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9/2</a:t>
            </a:r>
          </a:p>
          <a:p>
            <a:endParaRPr lang="en-US" altLang="ja-JP" sz="16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16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7/2</a:t>
            </a:r>
          </a:p>
          <a:p>
            <a:endParaRPr lang="en-US" altLang="ja-JP" sz="16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16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5/2</a:t>
            </a:r>
          </a:p>
          <a:p>
            <a:endParaRPr lang="en-US" altLang="ja-JP" sz="16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16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3/2</a:t>
            </a:r>
          </a:p>
          <a:p>
            <a:endParaRPr lang="en-US" altLang="ja-JP" sz="16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16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1/2</a:t>
            </a:r>
          </a:p>
          <a:p>
            <a:endParaRPr lang="en-US" altLang="ja-JP" sz="16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endParaRPr lang="en-US" altLang="ja-JP" sz="16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16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-1/2</a:t>
            </a:r>
            <a:endParaRPr lang="ja-JP" altLang="en-US" sz="16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5543550" y="3440113"/>
            <a:ext cx="107950" cy="107950"/>
          </a:xfrm>
          <a:prstGeom prst="ellipse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4427538" y="4511675"/>
            <a:ext cx="107950" cy="107950"/>
          </a:xfrm>
          <a:prstGeom prst="ellipse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3435350" y="5440363"/>
            <a:ext cx="107950" cy="107950"/>
          </a:xfrm>
          <a:prstGeom prst="ellipse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57359" name="テキスト ボックス 18"/>
          <p:cNvSpPr txBox="1">
            <a:spLocks noChangeArrowheads="1"/>
          </p:cNvSpPr>
          <p:nvPr/>
        </p:nvSpPr>
        <p:spPr bwMode="auto">
          <a:xfrm>
            <a:off x="3632200" y="5440363"/>
            <a:ext cx="7318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N(938)</a:t>
            </a:r>
            <a:endParaRPr lang="ja-JP" altLang="en-US" sz="1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7360" name="テキスト ボックス 19"/>
          <p:cNvSpPr txBox="1">
            <a:spLocks noChangeArrowheads="1"/>
          </p:cNvSpPr>
          <p:nvPr/>
        </p:nvSpPr>
        <p:spPr bwMode="auto">
          <a:xfrm>
            <a:off x="4598988" y="4511675"/>
            <a:ext cx="8302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N(1680)</a:t>
            </a:r>
            <a:endParaRPr lang="ja-JP" altLang="en-US" sz="1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7361" name="テキスト ボックス 20"/>
          <p:cNvSpPr txBox="1">
            <a:spLocks noChangeArrowheads="1"/>
          </p:cNvSpPr>
          <p:nvPr/>
        </p:nvSpPr>
        <p:spPr bwMode="auto">
          <a:xfrm>
            <a:off x="5713413" y="3548063"/>
            <a:ext cx="830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N(2220)</a:t>
            </a:r>
            <a:endParaRPr lang="ja-JP" altLang="en-US" sz="1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4757738" y="3976688"/>
            <a:ext cx="107950" cy="107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3721100" y="4940300"/>
            <a:ext cx="107950" cy="107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57364" name="テキスト ボックス 27"/>
          <p:cNvSpPr txBox="1">
            <a:spLocks noChangeArrowheads="1"/>
          </p:cNvSpPr>
          <p:nvPr/>
        </p:nvSpPr>
        <p:spPr bwMode="auto">
          <a:xfrm>
            <a:off x="2971800" y="4691063"/>
            <a:ext cx="830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lang="en-US" altLang="ja-JP" sz="1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(1232)</a:t>
            </a:r>
            <a:endParaRPr lang="ja-JP" altLang="en-US" sz="1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7365" name="テキスト ボックス 28"/>
          <p:cNvSpPr txBox="1">
            <a:spLocks noChangeArrowheads="1"/>
          </p:cNvSpPr>
          <p:nvPr/>
        </p:nvSpPr>
        <p:spPr bwMode="auto">
          <a:xfrm>
            <a:off x="3971925" y="3740150"/>
            <a:ext cx="830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lang="en-US" altLang="ja-JP" sz="1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(1950)</a:t>
            </a:r>
            <a:endParaRPr lang="ja-JP" altLang="en-US" sz="1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7366" name="テキスト ボックス 29"/>
          <p:cNvSpPr txBox="1">
            <a:spLocks noChangeArrowheads="1"/>
          </p:cNvSpPr>
          <p:nvPr/>
        </p:nvSpPr>
        <p:spPr bwMode="auto">
          <a:xfrm>
            <a:off x="4802188" y="5505450"/>
            <a:ext cx="2949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Baryon Regge trajectory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図 3" descr="dsdu-omega2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57325"/>
            <a:ext cx="8515350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スライド番号プレースホルダ 1"/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30872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DA389B5-555D-4CDB-AE3B-5FF0F41A62EA}" type="slidenum">
              <a:rPr lang="ja-JP" altLang="en-US"/>
              <a:pPr>
                <a:defRPr/>
              </a:pPr>
              <a:t>41</a:t>
            </a:fld>
            <a:endParaRPr lang="en-US" altLang="ja-JP" dirty="0"/>
          </a:p>
        </p:txBody>
      </p:sp>
      <p:sp>
        <p:nvSpPr>
          <p:cNvPr id="58372" name="テキスト ボックス 10"/>
          <p:cNvSpPr txBox="1">
            <a:spLocks noChangeArrowheads="1"/>
          </p:cNvSpPr>
          <p:nvPr/>
        </p:nvSpPr>
        <p:spPr bwMode="auto">
          <a:xfrm>
            <a:off x="1457325" y="692150"/>
            <a:ext cx="5576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</a:t>
            </a:r>
            <a:r>
              <a:rPr lang="en-US" altLang="ja-JP" sz="400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/du vs. </a:t>
            </a:r>
            <a:r>
              <a:rPr lang="en-US" altLang="ja-JP" sz="4000">
                <a:solidFill>
                  <a:srgbClr val="0000FF"/>
                </a:solidFill>
                <a:latin typeface="Century" pitchFamily="18" charset="0"/>
                <a:ea typeface="Arial Unicode MS" pitchFamily="50" charset="-128"/>
                <a:cs typeface="Arial Unicode MS" pitchFamily="50" charset="-128"/>
              </a:rPr>
              <a:t>√</a:t>
            </a:r>
            <a:r>
              <a:rPr lang="en-US" altLang="ja-JP" sz="400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 at small |u|</a:t>
            </a:r>
          </a:p>
        </p:txBody>
      </p:sp>
      <p:sp>
        <p:nvSpPr>
          <p:cNvPr id="58373" name="図 3" descr="dsdu-omega2.eps"/>
          <p:cNvSpPr>
            <a:spLocks noChangeAspect="1"/>
          </p:cNvSpPr>
          <p:nvPr/>
        </p:nvSpPr>
        <p:spPr bwMode="auto">
          <a:xfrm>
            <a:off x="323850" y="1541463"/>
            <a:ext cx="8515350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8374" name="テキスト ボックス 4"/>
          <p:cNvSpPr txBox="1">
            <a:spLocks noChangeArrowheads="1"/>
          </p:cNvSpPr>
          <p:nvPr/>
        </p:nvSpPr>
        <p:spPr bwMode="auto">
          <a:xfrm>
            <a:off x="1681163" y="2413000"/>
            <a:ext cx="5865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0.0&lt;u&lt;0.02                              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0.1&lt;u&lt;0.0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8375" name="テキスト ボックス 5"/>
          <p:cNvSpPr txBox="1">
            <a:spLocks noChangeArrowheads="1"/>
          </p:cNvSpPr>
          <p:nvPr/>
        </p:nvSpPr>
        <p:spPr bwMode="auto">
          <a:xfrm>
            <a:off x="2627313" y="6124575"/>
            <a:ext cx="4087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Daresbury data, PLB72,144(1977)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2413000" y="6234113"/>
            <a:ext cx="142875" cy="1476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58377" name="テキスト ボックス 8"/>
          <p:cNvSpPr txBox="1">
            <a:spLocks noChangeArrowheads="1"/>
          </p:cNvSpPr>
          <p:nvPr/>
        </p:nvSpPr>
        <p:spPr bwMode="auto">
          <a:xfrm>
            <a:off x="6750050" y="5556250"/>
            <a:ext cx="1431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√</a:t>
            </a:r>
            <a:r>
              <a:rPr lang="en-US" altLang="ja-JP" sz="2400" i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(GeV)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8378" name="テキスト ボックス 8"/>
          <p:cNvSpPr txBox="1">
            <a:spLocks noChangeArrowheads="1"/>
          </p:cNvSpPr>
          <p:nvPr/>
        </p:nvSpPr>
        <p:spPr bwMode="auto">
          <a:xfrm>
            <a:off x="858838" y="1803400"/>
            <a:ext cx="11080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latin typeface="Calibri" pitchFamily="34" charset="0"/>
              </a:rPr>
              <a:t>d</a:t>
            </a:r>
            <a:r>
              <a:rPr lang="en-US" altLang="ja-JP" sz="2800">
                <a:latin typeface="Symbol" pitchFamily="18" charset="2"/>
              </a:rPr>
              <a:t>s</a:t>
            </a:r>
            <a:r>
              <a:rPr lang="en-US" altLang="ja-JP" sz="2800">
                <a:latin typeface="Calibri" pitchFamily="34" charset="0"/>
              </a:rPr>
              <a:t>/du</a:t>
            </a:r>
            <a:endParaRPr lang="ja-JP" altLang="en-US" sz="2800">
              <a:latin typeface="Calibri" pitchFamily="34" charset="0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2400300" y="5953125"/>
            <a:ext cx="142875" cy="1381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58380" name="テキスト ボックス 10"/>
          <p:cNvSpPr txBox="1">
            <a:spLocks noChangeArrowheads="1"/>
          </p:cNvSpPr>
          <p:nvPr/>
        </p:nvSpPr>
        <p:spPr bwMode="auto">
          <a:xfrm>
            <a:off x="2614613" y="5792788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LEPS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rot="5400000">
            <a:off x="6280945" y="3625056"/>
            <a:ext cx="214312" cy="14287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82" name="テキスト ボックス 13"/>
          <p:cNvSpPr txBox="1">
            <a:spLocks noChangeArrowheads="1"/>
          </p:cNvSpPr>
          <p:nvPr/>
        </p:nvSpPr>
        <p:spPr bwMode="auto">
          <a:xfrm>
            <a:off x="6459538" y="3576638"/>
            <a:ext cx="293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</a:rPr>
              <a:t>?</a:t>
            </a:r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58383" name="テキスト ボックス 14"/>
          <p:cNvSpPr txBox="1">
            <a:spLocks noChangeArrowheads="1"/>
          </p:cNvSpPr>
          <p:nvPr/>
        </p:nvSpPr>
        <p:spPr bwMode="auto">
          <a:xfrm>
            <a:off x="4962525" y="1946275"/>
            <a:ext cx="357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Smaller than Regge trajectory</a:t>
            </a:r>
            <a:endParaRPr lang="ja-JP" altLang="en-US" sz="200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8384" name="正方形/長方形 15"/>
          <p:cNvSpPr>
            <a:spLocks noChangeArrowheads="1"/>
          </p:cNvSpPr>
          <p:nvPr/>
        </p:nvSpPr>
        <p:spPr bwMode="auto">
          <a:xfrm>
            <a:off x="1946275" y="4437063"/>
            <a:ext cx="785813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z="2800" baseline="30000">
                <a:cs typeface="Tahoma" pitchFamily="34" charset="0"/>
              </a:rPr>
              <a:t>-3.0</a:t>
            </a:r>
            <a:endParaRPr lang="ja-JP" altLang="en-US" sz="2800"/>
          </a:p>
        </p:txBody>
      </p:sp>
      <p:sp>
        <p:nvSpPr>
          <p:cNvPr id="58385" name="正方形/長方形 14"/>
          <p:cNvSpPr>
            <a:spLocks noChangeArrowheads="1"/>
          </p:cNvSpPr>
          <p:nvPr/>
        </p:nvSpPr>
        <p:spPr bwMode="auto">
          <a:xfrm>
            <a:off x="5835650" y="4438650"/>
            <a:ext cx="785813" cy="522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z="2800" baseline="30000">
                <a:cs typeface="Tahoma" pitchFamily="34" charset="0"/>
              </a:rPr>
              <a:t>-3.9</a:t>
            </a:r>
            <a:endParaRPr lang="ja-JP" altLang="en-US" sz="2800"/>
          </a:p>
        </p:txBody>
      </p:sp>
      <p:sp>
        <p:nvSpPr>
          <p:cNvPr id="18" name="横巻き 17"/>
          <p:cNvSpPr/>
          <p:nvPr/>
        </p:nvSpPr>
        <p:spPr>
          <a:xfrm>
            <a:off x="7345363" y="0"/>
            <a:ext cx="1554162" cy="1008063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6600" dirty="0">
                <a:solidFill>
                  <a:schemeClr val="tx1"/>
                </a:solidFill>
                <a:latin typeface="Symbol" pitchFamily="18" charset="2"/>
              </a:rPr>
              <a:t>w</a:t>
            </a:r>
            <a:endParaRPr lang="ja-JP" altLang="en-US" sz="6600" baseline="30000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7059613" y="3511550"/>
            <a:ext cx="1862137" cy="585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3 GeV</a:t>
            </a:r>
            <a:endParaRPr lang="ja-JP" altLang="en-US" sz="320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1017588" y="4081463"/>
            <a:ext cx="1944687" cy="1439862"/>
          </a:xfrm>
          <a:prstGeom prst="parallelogram">
            <a:avLst>
              <a:gd name="adj" fmla="val 11912"/>
            </a:avLst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1027113" y="1958975"/>
            <a:ext cx="1944687" cy="1439863"/>
          </a:xfrm>
          <a:prstGeom prst="parallelogram">
            <a:avLst>
              <a:gd name="adj" fmla="val 11912"/>
            </a:avLst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Polarization observables with linearly polarized photon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060950" y="2065338"/>
            <a:ext cx="3887788" cy="143192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GB" altLang="ja-JP" sz="2000">
                <a:solidFill>
                  <a:srgbClr val="006600"/>
                </a:solidFill>
              </a:rPr>
              <a:t>Decay Plane</a:t>
            </a:r>
            <a:r>
              <a:rPr kumimoji="0" lang="en-GB" altLang="ja-JP">
                <a:solidFill>
                  <a:srgbClr val="006600"/>
                </a:solidFill>
              </a:rPr>
              <a:t> // </a:t>
            </a:r>
            <a:r>
              <a:rPr kumimoji="0" lang="en-GB" altLang="ja-JP">
                <a:solidFill>
                  <a:srgbClr val="006600"/>
                </a:solidFill>
                <a:latin typeface="Symbol" pitchFamily="18" charset="2"/>
              </a:rPr>
              <a:t>g</a:t>
            </a:r>
            <a:endParaRPr kumimoji="0" lang="en-GB" altLang="ja-JP">
              <a:solidFill>
                <a:srgbClr val="006600"/>
              </a:solidFill>
            </a:endParaRPr>
          </a:p>
          <a:p>
            <a:r>
              <a:rPr kumimoji="0" lang="en-GB" altLang="ja-JP" sz="2000">
                <a:solidFill>
                  <a:srgbClr val="006600"/>
                </a:solidFill>
              </a:rPr>
              <a:t>natural parity exchange (-1)</a:t>
            </a:r>
            <a:r>
              <a:rPr kumimoji="0" lang="en-GB" altLang="ja-JP" sz="2000" baseline="30000">
                <a:solidFill>
                  <a:srgbClr val="006600"/>
                </a:solidFill>
              </a:rPr>
              <a:t>J</a:t>
            </a:r>
            <a:r>
              <a:rPr kumimoji="0" lang="en-GB" altLang="ja-JP" sz="2000">
                <a:solidFill>
                  <a:srgbClr val="006600"/>
                </a:solidFill>
              </a:rPr>
              <a:t> </a:t>
            </a:r>
          </a:p>
          <a:p>
            <a:r>
              <a:rPr kumimoji="0" lang="en-GB" altLang="ja-JP" sz="2000">
                <a:solidFill>
                  <a:srgbClr val="FF66FF"/>
                </a:solidFill>
              </a:rPr>
              <a:t>(Pomeron, Scalar Glueball,</a:t>
            </a:r>
          </a:p>
          <a:p>
            <a:r>
              <a:rPr kumimoji="0" lang="en-GB" altLang="ja-JP" sz="2000">
                <a:solidFill>
                  <a:srgbClr val="FF66FF"/>
                </a:solidFill>
              </a:rPr>
              <a:t>  Scalar mesons)</a:t>
            </a:r>
            <a:endParaRPr kumimoji="0" lang="en-US" altLang="ja-JP">
              <a:solidFill>
                <a:srgbClr val="006600"/>
              </a:solidFill>
              <a:latin typeface="Times New Roman" pitchFamily="18" charset="0"/>
            </a:endParaRPr>
          </a:p>
          <a:p>
            <a:pPr>
              <a:lnSpc>
                <a:spcPct val="20000"/>
              </a:lnSpc>
            </a:pPr>
            <a:endParaRPr kumimoji="0" lang="ja-JP" altLang="ja-JP" sz="2000">
              <a:solidFill>
                <a:srgbClr val="006600"/>
              </a:solidFill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852488" y="3376613"/>
            <a:ext cx="1408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333399"/>
                </a:solidFill>
                <a:latin typeface="Times New Roman" pitchFamily="18" charset="0"/>
              </a:rPr>
              <a:t>Polarization</a:t>
            </a:r>
          </a:p>
          <a:p>
            <a:r>
              <a:rPr lang="en-US" altLang="ja-JP" sz="2000">
                <a:solidFill>
                  <a:srgbClr val="333399"/>
                </a:solidFill>
                <a:latin typeface="Times New Roman" pitchFamily="18" charset="0"/>
              </a:rPr>
              <a:t>vector of </a:t>
            </a:r>
            <a:r>
              <a:rPr lang="en-US" altLang="ja-JP" sz="2000">
                <a:solidFill>
                  <a:srgbClr val="333399"/>
                </a:solidFill>
                <a:latin typeface="Symbol" pitchFamily="18" charset="2"/>
              </a:rPr>
              <a:t>g 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246563" y="1924050"/>
            <a:ext cx="461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333399"/>
                </a:solidFill>
                <a:latin typeface="Times New Roman" pitchFamily="18" charset="0"/>
              </a:rPr>
              <a:t>K</a:t>
            </a:r>
            <a:r>
              <a:rPr lang="en-US" altLang="ja-JP" sz="2000" baseline="30000">
                <a:solidFill>
                  <a:srgbClr val="333399"/>
                </a:solidFill>
                <a:latin typeface="Times New Roman" pitchFamily="18" charset="0"/>
              </a:rPr>
              <a:t>+</a:t>
            </a:r>
            <a:endParaRPr lang="en-US" altLang="ja-JP" sz="20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124325" y="4335463"/>
            <a:ext cx="461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333399"/>
                </a:solidFill>
                <a:latin typeface="Times New Roman" pitchFamily="18" charset="0"/>
              </a:rPr>
              <a:t>K</a:t>
            </a:r>
            <a:r>
              <a:rPr lang="en-US" altLang="ja-JP" sz="2000" baseline="30000">
                <a:solidFill>
                  <a:srgbClr val="333399"/>
                </a:solidFill>
                <a:latin typeface="Times New Roman" pitchFamily="18" charset="0"/>
              </a:rPr>
              <a:t>+</a:t>
            </a:r>
            <a:endParaRPr lang="en-US" altLang="ja-JP" sz="20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4195763" y="3398838"/>
            <a:ext cx="423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333399"/>
                </a:solidFill>
                <a:latin typeface="Times New Roman" pitchFamily="18" charset="0"/>
              </a:rPr>
              <a:t>K</a:t>
            </a:r>
            <a:r>
              <a:rPr lang="en-US" altLang="ja-JP" sz="2000" baseline="30000">
                <a:solidFill>
                  <a:srgbClr val="333399"/>
                </a:solidFill>
                <a:latin typeface="Times New Roman" pitchFamily="18" charset="0"/>
              </a:rPr>
              <a:t>-</a:t>
            </a:r>
            <a:endParaRPr lang="en-US" altLang="ja-JP" sz="200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417513" y="1204913"/>
            <a:ext cx="3713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rgbClr val="333399"/>
                </a:solidFill>
                <a:latin typeface="Symbol" pitchFamily="18" charset="2"/>
              </a:rPr>
              <a:t>f</a:t>
            </a:r>
            <a:r>
              <a:rPr lang="en-US" altLang="ja-JP" sz="3200">
                <a:solidFill>
                  <a:srgbClr val="333399"/>
                </a:solidFill>
              </a:rPr>
              <a:t> </a:t>
            </a:r>
            <a:r>
              <a:rPr lang="en-US" altLang="ja-JP" sz="3200">
                <a:solidFill>
                  <a:srgbClr val="3333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meson rest frame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133975" y="4176713"/>
            <a:ext cx="3814763" cy="1093787"/>
          </a:xfrm>
          <a:prstGeom prst="rect">
            <a:avLst/>
          </a:prstGeom>
          <a:solidFill>
            <a:srgbClr val="99CC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GB" altLang="ja-JP" sz="2000">
                <a:solidFill>
                  <a:srgbClr val="006600"/>
                </a:solidFill>
              </a:rPr>
              <a:t>Decay Plane</a:t>
            </a:r>
            <a:r>
              <a:rPr kumimoji="0" lang="en-GB" altLang="ja-JP">
                <a:solidFill>
                  <a:srgbClr val="006600"/>
                </a:solidFill>
              </a:rPr>
              <a:t>      </a:t>
            </a:r>
            <a:r>
              <a:rPr kumimoji="0" lang="en-GB" altLang="ja-JP">
                <a:solidFill>
                  <a:srgbClr val="006600"/>
                </a:solidFill>
                <a:latin typeface="Symbol" pitchFamily="18" charset="2"/>
              </a:rPr>
              <a:t>g</a:t>
            </a:r>
            <a:endParaRPr kumimoji="0" lang="en-GB" altLang="ja-JP">
              <a:solidFill>
                <a:srgbClr val="006600"/>
              </a:solidFill>
            </a:endParaRPr>
          </a:p>
          <a:p>
            <a:r>
              <a:rPr kumimoji="0" lang="en-GB" altLang="ja-JP" sz="2000">
                <a:solidFill>
                  <a:srgbClr val="006600"/>
                </a:solidFill>
              </a:rPr>
              <a:t>unnatural parity exchange -(-1)</a:t>
            </a:r>
            <a:r>
              <a:rPr kumimoji="0" lang="en-GB" altLang="ja-JP" sz="2000" baseline="30000">
                <a:solidFill>
                  <a:srgbClr val="006600"/>
                </a:solidFill>
              </a:rPr>
              <a:t>J </a:t>
            </a:r>
          </a:p>
          <a:p>
            <a:r>
              <a:rPr kumimoji="0" lang="en-GB" altLang="ja-JP" sz="2000">
                <a:solidFill>
                  <a:srgbClr val="FF66FF"/>
                </a:solidFill>
              </a:rPr>
              <a:t>(Pseudoscalar mesons </a:t>
            </a:r>
            <a:r>
              <a:rPr kumimoji="0" lang="en-GB" altLang="ja-JP" sz="2000">
                <a:solidFill>
                  <a:srgbClr val="FF66FF"/>
                </a:solidFill>
                <a:latin typeface="Symbol" pitchFamily="18" charset="2"/>
              </a:rPr>
              <a:t>p,h</a:t>
            </a:r>
            <a:r>
              <a:rPr kumimoji="0" lang="en-GB" altLang="ja-JP" sz="2000">
                <a:solidFill>
                  <a:srgbClr val="FF66FF"/>
                </a:solidFill>
              </a:rPr>
              <a:t>)</a:t>
            </a:r>
            <a:endParaRPr kumimoji="0" lang="en-GB" altLang="ja-JP" sz="2000">
              <a:solidFill>
                <a:srgbClr val="006600"/>
              </a:solidFill>
              <a:latin typeface="Times New Roman" pitchFamily="18" charset="0"/>
            </a:endParaRPr>
          </a:p>
          <a:p>
            <a:pPr>
              <a:lnSpc>
                <a:spcPct val="10000"/>
              </a:lnSpc>
            </a:pPr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8684" name="Group 12"/>
          <p:cNvGrpSpPr>
            <a:grpSpLocks/>
          </p:cNvGrpSpPr>
          <p:nvPr/>
        </p:nvGrpSpPr>
        <p:grpSpPr bwMode="auto">
          <a:xfrm>
            <a:off x="6596063" y="4298950"/>
            <a:ext cx="336550" cy="323850"/>
            <a:chOff x="1818" y="2802"/>
            <a:chExt cx="192" cy="204"/>
          </a:xfrm>
        </p:grpSpPr>
        <p:sp>
          <p:nvSpPr>
            <p:cNvPr id="28705" name="Line 13"/>
            <p:cNvSpPr>
              <a:spLocks noChangeShapeType="1"/>
            </p:cNvSpPr>
            <p:nvPr/>
          </p:nvSpPr>
          <p:spPr bwMode="auto">
            <a:xfrm>
              <a:off x="1818" y="3006"/>
              <a:ext cx="192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8706" name="Line 14"/>
            <p:cNvSpPr>
              <a:spLocks noChangeShapeType="1"/>
            </p:cNvSpPr>
            <p:nvPr/>
          </p:nvSpPr>
          <p:spPr bwMode="auto">
            <a:xfrm flipV="1">
              <a:off x="1920" y="2802"/>
              <a:ext cx="0" cy="198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8685" name="Line 15"/>
          <p:cNvSpPr>
            <a:spLocks noChangeShapeType="1"/>
          </p:cNvSpPr>
          <p:nvPr/>
        </p:nvSpPr>
        <p:spPr bwMode="auto">
          <a:xfrm>
            <a:off x="6948488" y="4292600"/>
            <a:ext cx="242887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86" name="Line 16"/>
          <p:cNvSpPr>
            <a:spLocks noChangeShapeType="1"/>
          </p:cNvSpPr>
          <p:nvPr/>
        </p:nvSpPr>
        <p:spPr bwMode="auto">
          <a:xfrm>
            <a:off x="6804025" y="2190750"/>
            <a:ext cx="201613" cy="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87" name="Text Box 17"/>
          <p:cNvSpPr txBox="1">
            <a:spLocks noChangeArrowheads="1"/>
          </p:cNvSpPr>
          <p:nvPr/>
        </p:nvSpPr>
        <p:spPr bwMode="auto">
          <a:xfrm>
            <a:off x="619125" y="2041525"/>
            <a:ext cx="471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e</a:t>
            </a:r>
            <a:r>
              <a:rPr lang="en-US" altLang="ja-JP" sz="3200" baseline="-25000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g</a:t>
            </a:r>
          </a:p>
        </p:txBody>
      </p:sp>
      <p:sp>
        <p:nvSpPr>
          <p:cNvPr id="28688" name="Freeform 19"/>
          <p:cNvSpPr>
            <a:spLocks/>
          </p:cNvSpPr>
          <p:nvPr/>
        </p:nvSpPr>
        <p:spPr bwMode="auto">
          <a:xfrm>
            <a:off x="1098550" y="2271713"/>
            <a:ext cx="1727200" cy="766762"/>
          </a:xfrm>
          <a:custGeom>
            <a:avLst/>
            <a:gdLst>
              <a:gd name="T0" fmla="*/ 0 w 1088"/>
              <a:gd name="T1" fmla="*/ 2147483647 h 483"/>
              <a:gd name="T2" fmla="*/ 2147483647 w 1088"/>
              <a:gd name="T3" fmla="*/ 0 h 483"/>
              <a:gd name="T4" fmla="*/ 2147483647 w 1088"/>
              <a:gd name="T5" fmla="*/ 2147483647 h 483"/>
              <a:gd name="T6" fmla="*/ 2147483647 w 1088"/>
              <a:gd name="T7" fmla="*/ 0 h 483"/>
              <a:gd name="T8" fmla="*/ 2147483647 w 1088"/>
              <a:gd name="T9" fmla="*/ 2147483647 h 483"/>
              <a:gd name="T10" fmla="*/ 2147483647 w 1088"/>
              <a:gd name="T11" fmla="*/ 2147483647 h 4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8"/>
              <a:gd name="T19" fmla="*/ 0 h 483"/>
              <a:gd name="T20" fmla="*/ 1088 w 1088"/>
              <a:gd name="T21" fmla="*/ 483 h 4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8" h="483">
                <a:moveTo>
                  <a:pt x="0" y="453"/>
                </a:moveTo>
                <a:cubicBezTo>
                  <a:pt x="75" y="226"/>
                  <a:pt x="151" y="0"/>
                  <a:pt x="226" y="0"/>
                </a:cubicBezTo>
                <a:cubicBezTo>
                  <a:pt x="301" y="0"/>
                  <a:pt x="377" y="453"/>
                  <a:pt x="453" y="453"/>
                </a:cubicBezTo>
                <a:cubicBezTo>
                  <a:pt x="529" y="453"/>
                  <a:pt x="604" y="0"/>
                  <a:pt x="680" y="0"/>
                </a:cubicBezTo>
                <a:cubicBezTo>
                  <a:pt x="756" y="0"/>
                  <a:pt x="839" y="423"/>
                  <a:pt x="907" y="453"/>
                </a:cubicBezTo>
                <a:cubicBezTo>
                  <a:pt x="975" y="483"/>
                  <a:pt x="1031" y="332"/>
                  <a:pt x="1088" y="18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689" name="AutoShape 20"/>
          <p:cNvSpPr>
            <a:spLocks noChangeArrowheads="1"/>
          </p:cNvSpPr>
          <p:nvPr/>
        </p:nvSpPr>
        <p:spPr bwMode="auto">
          <a:xfrm>
            <a:off x="3187700" y="1958975"/>
            <a:ext cx="1081088" cy="1439863"/>
          </a:xfrm>
          <a:prstGeom prst="parallelogram">
            <a:avLst>
              <a:gd name="adj" fmla="val 18208"/>
            </a:avLst>
          </a:prstGeom>
          <a:solidFill>
            <a:srgbClr val="FFFF99">
              <a:alpha val="4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8690" name="Line 21"/>
          <p:cNvSpPr>
            <a:spLocks noChangeShapeType="1"/>
          </p:cNvSpPr>
          <p:nvPr/>
        </p:nvSpPr>
        <p:spPr bwMode="auto">
          <a:xfrm flipV="1">
            <a:off x="3692525" y="2030413"/>
            <a:ext cx="358775" cy="6477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691" name="Line 22"/>
          <p:cNvSpPr>
            <a:spLocks noChangeShapeType="1"/>
          </p:cNvSpPr>
          <p:nvPr/>
        </p:nvSpPr>
        <p:spPr bwMode="auto">
          <a:xfrm flipH="1">
            <a:off x="3332163" y="2678113"/>
            <a:ext cx="360362" cy="64928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692" name="AutoShape 23"/>
          <p:cNvSpPr>
            <a:spLocks noChangeArrowheads="1"/>
          </p:cNvSpPr>
          <p:nvPr/>
        </p:nvSpPr>
        <p:spPr bwMode="auto">
          <a:xfrm rot="2935974">
            <a:off x="2827338" y="4406900"/>
            <a:ext cx="1584325" cy="720725"/>
          </a:xfrm>
          <a:prstGeom prst="parallelogram">
            <a:avLst>
              <a:gd name="adj" fmla="val 93832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8693" name="Line 24"/>
          <p:cNvSpPr>
            <a:spLocks noChangeShapeType="1"/>
          </p:cNvSpPr>
          <p:nvPr/>
        </p:nvSpPr>
        <p:spPr bwMode="auto">
          <a:xfrm>
            <a:off x="3619500" y="4767263"/>
            <a:ext cx="287338" cy="3603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694" name="Line 25"/>
          <p:cNvSpPr>
            <a:spLocks noChangeShapeType="1"/>
          </p:cNvSpPr>
          <p:nvPr/>
        </p:nvSpPr>
        <p:spPr bwMode="auto">
          <a:xfrm flipH="1" flipV="1">
            <a:off x="3332163" y="4406900"/>
            <a:ext cx="287337" cy="3603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695" name="Line 26"/>
          <p:cNvSpPr>
            <a:spLocks noChangeShapeType="1"/>
          </p:cNvSpPr>
          <p:nvPr/>
        </p:nvSpPr>
        <p:spPr bwMode="auto">
          <a:xfrm>
            <a:off x="549275" y="2678113"/>
            <a:ext cx="407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696" name="Freeform 28"/>
          <p:cNvSpPr>
            <a:spLocks/>
          </p:cNvSpPr>
          <p:nvPr/>
        </p:nvSpPr>
        <p:spPr bwMode="auto">
          <a:xfrm>
            <a:off x="1089025" y="4394200"/>
            <a:ext cx="1727200" cy="766763"/>
          </a:xfrm>
          <a:custGeom>
            <a:avLst/>
            <a:gdLst>
              <a:gd name="T0" fmla="*/ 0 w 1088"/>
              <a:gd name="T1" fmla="*/ 2147483647 h 483"/>
              <a:gd name="T2" fmla="*/ 2147483647 w 1088"/>
              <a:gd name="T3" fmla="*/ 0 h 483"/>
              <a:gd name="T4" fmla="*/ 2147483647 w 1088"/>
              <a:gd name="T5" fmla="*/ 2147483647 h 483"/>
              <a:gd name="T6" fmla="*/ 2147483647 w 1088"/>
              <a:gd name="T7" fmla="*/ 0 h 483"/>
              <a:gd name="T8" fmla="*/ 2147483647 w 1088"/>
              <a:gd name="T9" fmla="*/ 2147483647 h 483"/>
              <a:gd name="T10" fmla="*/ 2147483647 w 1088"/>
              <a:gd name="T11" fmla="*/ 2147483647 h 4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8"/>
              <a:gd name="T19" fmla="*/ 0 h 483"/>
              <a:gd name="T20" fmla="*/ 1088 w 1088"/>
              <a:gd name="T21" fmla="*/ 483 h 4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8" h="483">
                <a:moveTo>
                  <a:pt x="0" y="453"/>
                </a:moveTo>
                <a:cubicBezTo>
                  <a:pt x="75" y="226"/>
                  <a:pt x="151" y="0"/>
                  <a:pt x="226" y="0"/>
                </a:cubicBezTo>
                <a:cubicBezTo>
                  <a:pt x="301" y="0"/>
                  <a:pt x="377" y="453"/>
                  <a:pt x="453" y="453"/>
                </a:cubicBezTo>
                <a:cubicBezTo>
                  <a:pt x="529" y="453"/>
                  <a:pt x="604" y="0"/>
                  <a:pt x="680" y="0"/>
                </a:cubicBezTo>
                <a:cubicBezTo>
                  <a:pt x="756" y="0"/>
                  <a:pt x="839" y="423"/>
                  <a:pt x="907" y="453"/>
                </a:cubicBezTo>
                <a:cubicBezTo>
                  <a:pt x="975" y="483"/>
                  <a:pt x="1031" y="332"/>
                  <a:pt x="1088" y="18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697" name="Line 29"/>
          <p:cNvSpPr>
            <a:spLocks noChangeShapeType="1"/>
          </p:cNvSpPr>
          <p:nvPr/>
        </p:nvSpPr>
        <p:spPr bwMode="auto">
          <a:xfrm>
            <a:off x="539750" y="4800600"/>
            <a:ext cx="407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698" name="Line 30"/>
          <p:cNvSpPr>
            <a:spLocks noChangeShapeType="1"/>
          </p:cNvSpPr>
          <p:nvPr/>
        </p:nvSpPr>
        <p:spPr bwMode="auto">
          <a:xfrm flipV="1">
            <a:off x="1100138" y="2030413"/>
            <a:ext cx="71437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699" name="Text Box 31"/>
          <p:cNvSpPr txBox="1">
            <a:spLocks noChangeArrowheads="1"/>
          </p:cNvSpPr>
          <p:nvPr/>
        </p:nvSpPr>
        <p:spPr bwMode="auto">
          <a:xfrm>
            <a:off x="595313" y="4102100"/>
            <a:ext cx="471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e</a:t>
            </a:r>
            <a:r>
              <a:rPr lang="en-US" altLang="ja-JP" sz="3200" baseline="-25000">
                <a:solidFill>
                  <a:srgbClr val="FF0000"/>
                </a:solidFill>
                <a:latin typeface="Symbol" pitchFamily="18" charset="2"/>
                <a:ea typeface="HGPｺﾞｼｯｸE" pitchFamily="50" charset="-128"/>
              </a:rPr>
              <a:t>g</a:t>
            </a:r>
          </a:p>
        </p:txBody>
      </p:sp>
      <p:sp>
        <p:nvSpPr>
          <p:cNvPr id="28700" name="Line 33"/>
          <p:cNvSpPr>
            <a:spLocks noChangeShapeType="1"/>
          </p:cNvSpPr>
          <p:nvPr/>
        </p:nvSpPr>
        <p:spPr bwMode="auto">
          <a:xfrm flipV="1">
            <a:off x="1090613" y="4119563"/>
            <a:ext cx="71437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701" name="Text Box 38"/>
          <p:cNvSpPr txBox="1">
            <a:spLocks noChangeArrowheads="1"/>
          </p:cNvSpPr>
          <p:nvPr/>
        </p:nvSpPr>
        <p:spPr bwMode="auto">
          <a:xfrm>
            <a:off x="4814888" y="5870575"/>
            <a:ext cx="416083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62013" eaLnBrk="0" hangingPunct="0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  <a:tab pos="1363663" algn="l"/>
                <a:tab pos="2046288" algn="l"/>
                <a:tab pos="2727325" algn="l"/>
                <a:tab pos="3409950" algn="l"/>
              </a:tabLst>
            </a:pPr>
            <a:r>
              <a:rPr kumimoji="0" lang="en-US" altLang="ja-JP" sz="2100">
                <a:solidFill>
                  <a:srgbClr val="333399"/>
                </a:solidFill>
              </a:rPr>
              <a:t>Relative contributions from natural, unnatural parity exchanges</a:t>
            </a:r>
          </a:p>
        </p:txBody>
      </p:sp>
      <p:sp>
        <p:nvSpPr>
          <p:cNvPr id="28702" name="Line 39"/>
          <p:cNvSpPr>
            <a:spLocks noChangeShapeType="1"/>
          </p:cNvSpPr>
          <p:nvPr/>
        </p:nvSpPr>
        <p:spPr bwMode="auto">
          <a:xfrm>
            <a:off x="3938588" y="6164263"/>
            <a:ext cx="69215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lIns="0" tIns="0" rIns="0" bIns="0">
            <a:spAutoFit/>
          </a:bodyPr>
          <a:lstStyle/>
          <a:p>
            <a:endParaRPr lang="ja-JP" altLang="en-US"/>
          </a:p>
        </p:txBody>
      </p:sp>
      <p:sp>
        <p:nvSpPr>
          <p:cNvPr id="28703" name="Text Box 40"/>
          <p:cNvSpPr txBox="1">
            <a:spLocks noChangeArrowheads="1"/>
          </p:cNvSpPr>
          <p:nvPr/>
        </p:nvSpPr>
        <p:spPr bwMode="auto">
          <a:xfrm>
            <a:off x="471488" y="5845175"/>
            <a:ext cx="33274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62013" eaLnBrk="0" hangingPunct="0">
              <a:buClr>
                <a:srgbClr val="000000"/>
              </a:buClr>
              <a:buSzPct val="45000"/>
              <a:buFont typeface="StarBats" charset="0"/>
              <a:buNone/>
              <a:tabLst>
                <a:tab pos="682625" algn="l"/>
                <a:tab pos="1363663" algn="l"/>
                <a:tab pos="2046288" algn="l"/>
                <a:tab pos="2727325" algn="l"/>
                <a:tab pos="3409950" algn="l"/>
              </a:tabLst>
            </a:pPr>
            <a:r>
              <a:rPr kumimoji="0" lang="en-US" altLang="ja-JP" sz="2100">
                <a:solidFill>
                  <a:srgbClr val="333399"/>
                </a:solidFill>
              </a:rPr>
              <a:t>Decay angular  distribution of </a:t>
            </a:r>
            <a:r>
              <a:rPr kumimoji="0" lang="en-US" altLang="ja-JP" sz="2100">
                <a:solidFill>
                  <a:srgbClr val="333399"/>
                </a:solidFill>
                <a:latin typeface="Symbol" pitchFamily="18" charset="2"/>
              </a:rPr>
              <a:t>f</a:t>
            </a:r>
            <a:r>
              <a:rPr kumimoji="0" lang="en-US" altLang="ja-JP" sz="2100">
                <a:solidFill>
                  <a:srgbClr val="333399"/>
                </a:solidFill>
              </a:rPr>
              <a:t> meson</a:t>
            </a:r>
          </a:p>
        </p:txBody>
      </p:sp>
      <p:sp>
        <p:nvSpPr>
          <p:cNvPr id="34" name="スライド番号プレースホルダ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2891E-B9B4-453E-9743-6AB5CA3A867D}" type="slidenum">
              <a:rPr lang="ja-JP" altLang="en-US"/>
              <a:pPr>
                <a:defRPr/>
              </a:pPr>
              <a:t>42</a:t>
            </a:fld>
            <a:endParaRPr lang="en-US" altLang="ja-JP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6550025"/>
            <a:ext cx="5143500" cy="307975"/>
          </a:xfrm>
          <a:prstGeom prst="rect">
            <a:avLst/>
          </a:prstGeom>
          <a:solidFill>
            <a:srgbClr val="333300"/>
          </a:solidFill>
          <a:ln w="28575">
            <a:solidFill>
              <a:srgbClr val="33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en-US" altLang="ko-KR" sz="1400">
                <a:solidFill>
                  <a:srgbClr val="FFFFFF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K*Σ</a:t>
            </a:r>
            <a:r>
              <a:rPr lang="en-US" altLang="ko-KR" sz="1400" baseline="30000">
                <a:solidFill>
                  <a:srgbClr val="FFFFFF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+</a:t>
            </a:r>
            <a:r>
              <a:rPr lang="en-US" altLang="ko-KR" sz="1400">
                <a:solidFill>
                  <a:srgbClr val="FFFFFF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 photoproduction form threshold to 3GeV  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11188" y="1989138"/>
          <a:ext cx="4032250" cy="935037"/>
        </p:xfrm>
        <a:graphic>
          <a:graphicData uri="http://schemas.openxmlformats.org/presentationml/2006/ole">
            <p:oleObj spid="_x0000_s4098" name="Equation" r:id="rId4" imgW="1782720" imgH="393120" progId="Equation.3">
              <p:embed/>
            </p:oleObj>
          </a:graphicData>
        </a:graphic>
      </p:graphicFrame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319088" y="692150"/>
            <a:ext cx="8574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 sz="280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Parity spin asymmetry for the K*</a:t>
            </a:r>
            <a:r>
              <a:rPr lang="en-US" altLang="ko-KR" sz="2800" baseline="3000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0</a:t>
            </a:r>
            <a:r>
              <a:rPr lang="en-US" altLang="ko-KR" sz="280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 photoproduction</a:t>
            </a:r>
            <a:endParaRPr lang="ko-KR" altLang="en-US" sz="2800">
              <a:solidFill>
                <a:srgbClr val="002060"/>
              </a:solidFill>
              <a:latin typeface="Malgun Gothic" pitchFamily="34" charset="-127"/>
              <a:ea typeface="Malgun Gothic" pitchFamily="34" charset="-127"/>
              <a:cs typeface="AppleGothic"/>
            </a:endParaRPr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196975"/>
            <a:ext cx="40322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직사각형 10"/>
          <p:cNvSpPr>
            <a:spLocks noChangeArrowheads="1"/>
          </p:cNvSpPr>
          <p:nvPr/>
        </p:nvSpPr>
        <p:spPr bwMode="auto">
          <a:xfrm>
            <a:off x="611188" y="5949950"/>
            <a:ext cx="496887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  <a:cs typeface="AppleGothic"/>
              </a:rPr>
              <a:t>Y. Oh and H. Kim, Phys.Rev.C74:015208,2006</a:t>
            </a:r>
            <a:endParaRPr lang="ko-KR" altLang="en-US">
              <a:solidFill>
                <a:srgbClr val="FF0000"/>
              </a:solidFill>
              <a:latin typeface="Malgun Gothic" pitchFamily="34" charset="-127"/>
              <a:ea typeface="Malgun Gothic" pitchFamily="34" charset="-127"/>
              <a:cs typeface="AppleGothic"/>
            </a:endParaRP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395288" y="3770313"/>
            <a:ext cx="45370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ko-KR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High sensitivity to the </a:t>
            </a:r>
            <a:r>
              <a:rPr lang="en-US" altLang="ko-KR" sz="3200">
                <a:solidFill>
                  <a:srgbClr val="6600FF"/>
                </a:solidFill>
                <a:latin typeface="Symbol" pitchFamily="18" charset="2"/>
                <a:ea typeface="Malgun Gothic" pitchFamily="34" charset="-127"/>
              </a:rPr>
              <a:t>k</a:t>
            </a:r>
            <a:r>
              <a:rPr lang="en-US" altLang="ko-KR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 scalar meson for linear polarization. </a:t>
            </a:r>
          </a:p>
        </p:txBody>
      </p:sp>
      <p:pic>
        <p:nvPicPr>
          <p:cNvPr id="410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4941888"/>
            <a:ext cx="431958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15"/>
          <p:cNvSpPr/>
          <p:nvPr/>
        </p:nvSpPr>
        <p:spPr>
          <a:xfrm>
            <a:off x="468313" y="4797425"/>
            <a:ext cx="1943100" cy="93503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484438" y="4797425"/>
            <a:ext cx="2447925" cy="935038"/>
          </a:xfrm>
          <a:prstGeom prst="rect">
            <a:avLst/>
          </a:prstGeom>
          <a:noFill/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273E4-F769-4601-B9B0-4F08824F2ED5}" type="slidenum">
              <a:rPr lang="ja-JP" altLang="en-US"/>
              <a:pPr>
                <a:defRPr/>
              </a:pPr>
              <a:t>43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44000" cy="3698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Previous Work of LEPS</a:t>
            </a:r>
            <a:endParaRPr lang="ja-JP" altLang="en-US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5301" name="正方形/長方形 2"/>
          <p:cNvSpPr>
            <a:spLocks noChangeArrowheads="1"/>
          </p:cNvSpPr>
          <p:nvPr/>
        </p:nvSpPr>
        <p:spPr bwMode="auto">
          <a:xfrm>
            <a:off x="357188" y="457200"/>
            <a:ext cx="4852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M. Niiyama </a:t>
            </a:r>
            <a:r>
              <a:rPr lang="fr-FR" altLang="ja-JP" i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et al,</a:t>
            </a:r>
            <a:r>
              <a:rPr lang="fr-FR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 Phys.Rev.C78:035202,2008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" y="857250"/>
            <a:ext cx="4670425" cy="2238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5303" name="テキスト ボックス 4"/>
          <p:cNvSpPr txBox="1">
            <a:spLocks noChangeArrowheads="1"/>
          </p:cNvSpPr>
          <p:nvPr/>
        </p:nvSpPr>
        <p:spPr bwMode="auto">
          <a:xfrm>
            <a:off x="4748213" y="1181100"/>
            <a:ext cx="4643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Differential cross sections 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for  γp 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K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Λ(1405)   and 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K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Σ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0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(1385) . </a:t>
            </a:r>
          </a:p>
        </p:txBody>
      </p:sp>
      <p:sp>
        <p:nvSpPr>
          <p:cNvPr id="55304" name="テキスト ボックス 5"/>
          <p:cNvSpPr txBox="1">
            <a:spLocks noChangeArrowheads="1"/>
          </p:cNvSpPr>
          <p:nvPr/>
        </p:nvSpPr>
        <p:spPr bwMode="auto">
          <a:xfrm>
            <a:off x="5892800" y="2181225"/>
            <a:ext cx="2328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baseline="-25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= 1.5 – 2.4 GeV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target : H</a:t>
            </a:r>
            <a:r>
              <a:rPr lang="en-US" altLang="ja-JP" baseline="-25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(CH</a:t>
            </a:r>
            <a:r>
              <a:rPr lang="en-US" altLang="ja-JP" baseline="-25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– C)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8213" y="3286125"/>
            <a:ext cx="4324350" cy="2022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5306" name="テキスト ボックス 8"/>
          <p:cNvSpPr txBox="1">
            <a:spLocks noChangeArrowheads="1"/>
          </p:cNvSpPr>
          <p:nvPr/>
        </p:nvSpPr>
        <p:spPr bwMode="auto">
          <a:xfrm>
            <a:off x="214313" y="4413250"/>
            <a:ext cx="345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different line shapes of Λ(1405) 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for Σ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 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π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and Σ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 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π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decay mode. 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Isospin interference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438" y="5443538"/>
            <a:ext cx="8689975" cy="12001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This work</a:t>
            </a:r>
          </a:p>
          <a:p>
            <a:pPr>
              <a:defRPr/>
            </a:pP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Higher E</a:t>
            </a:r>
            <a:r>
              <a:rPr lang="en-US" altLang="ja-JP" baseline="-25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γ</a:t>
            </a:r>
            <a:r>
              <a:rPr lang="ja-JP" altLang="en-US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 new information about E</a:t>
            </a:r>
            <a:r>
              <a:rPr lang="en-US" altLang="ja-JP" baseline="-25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γ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dependence of the cross section of Λ(1405)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</a:p>
          <a:p>
            <a:pPr>
              <a:defRPr/>
            </a:pP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Liquid hydrogen target was used.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 no subtraction , more precise results</a:t>
            </a:r>
          </a:p>
          <a:p>
            <a:pPr>
              <a:defRPr/>
            </a:pP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total luminosity :  3 times larger than previous work </a:t>
            </a:r>
          </a:p>
        </p:txBody>
      </p:sp>
      <p:sp>
        <p:nvSpPr>
          <p:cNvPr id="55310" name="テキスト ボックス 10"/>
          <p:cNvSpPr txBox="1">
            <a:spLocks noChangeArrowheads="1"/>
          </p:cNvSpPr>
          <p:nvPr/>
        </p:nvSpPr>
        <p:spPr bwMode="auto">
          <a:xfrm>
            <a:off x="69850" y="3143250"/>
            <a:ext cx="4711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remarkable decrease of the production ratio 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of </a:t>
            </a:r>
            <a:r>
              <a:rPr lang="ja-JP" altLang="en-US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Λ(1405) to Σ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(1385) at higher E</a:t>
            </a:r>
            <a:r>
              <a:rPr lang="en-US" altLang="ja-JP" baseline="-25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region.</a:t>
            </a:r>
          </a:p>
          <a:p>
            <a:pPr>
              <a:buFont typeface="Wingdings" pitchFamily="2" charset="2"/>
              <a:buChar char="à"/>
            </a:pP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different production mechanism and 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    internal structure?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6813" y="71438"/>
            <a:ext cx="285750" cy="2508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5312" name="正方形/長方形 11"/>
          <p:cNvSpPr>
            <a:spLocks noChangeArrowheads="1"/>
          </p:cNvSpPr>
          <p:nvPr/>
        </p:nvSpPr>
        <p:spPr bwMode="auto">
          <a:xfrm>
            <a:off x="4783138" y="2773363"/>
            <a:ext cx="5262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Λ(1405)  / Σ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0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(1385) = 0.54  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 0.17   at 1.5-2.0GeV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Symbol" pitchFamily="18" charset="2"/>
              </a:rPr>
              <a:t>                                = 0.084 0.076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at 2.0-2.4GeV</a:t>
            </a:r>
            <a:endParaRPr lang="ja-JP" altLang="en-US"/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5AD5C-15BE-4C98-8631-A91CB40DD595}" type="slidenum">
              <a:rPr lang="ja-JP" altLang="en-US"/>
              <a:pPr>
                <a:defRPr/>
              </a:pPr>
              <a:t>44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1042988" y="-26988"/>
            <a:ext cx="6870700" cy="1600201"/>
          </a:xfrm>
        </p:spPr>
        <p:txBody>
          <a:bodyPr/>
          <a:lstStyle/>
          <a:p>
            <a:pPr eaLnBrk="1" hangingPunct="1"/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Time projection chamber</a:t>
            </a:r>
            <a:r>
              <a:rPr lang="en-US" altLang="ja-JP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ja-JP" altLang="en-US" smtClean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410325" y="3429000"/>
            <a:ext cx="2133600" cy="365125"/>
          </a:xfrm>
        </p:spPr>
        <p:txBody>
          <a:bodyPr rtlCol="0"/>
          <a:lstStyle/>
          <a:p>
            <a:pPr>
              <a:defRPr/>
            </a:pPr>
            <a:fld id="{C903CFBB-65C7-4014-8ADF-9A5972864D40}" type="slidenum">
              <a:rPr lang="ja-JP" altLang="en-US">
                <a:solidFill>
                  <a:schemeClr val="tx1">
                    <a:tint val="75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pPr>
                <a:defRPr/>
              </a:pPr>
              <a:t>45</a:t>
            </a:fld>
            <a:endParaRPr lang="en-US" altLang="ja-JP" dirty="0">
              <a:solidFill>
                <a:schemeClr val="tx1">
                  <a:tint val="75000"/>
                </a:schemeClr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831975"/>
            <a:ext cx="27051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841500"/>
            <a:ext cx="26765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1831975"/>
            <a:ext cx="2533650" cy="20383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7415" name="テキスト ボックス 8"/>
          <p:cNvSpPr txBox="1">
            <a:spLocks noChangeArrowheads="1"/>
          </p:cNvSpPr>
          <p:nvPr/>
        </p:nvSpPr>
        <p:spPr bwMode="auto">
          <a:xfrm>
            <a:off x="536575" y="1501775"/>
            <a:ext cx="1339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Pad plane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416" name="テキスト ボックス 9"/>
          <p:cNvSpPr txBox="1">
            <a:spLocks noChangeArrowheads="1"/>
          </p:cNvSpPr>
          <p:nvPr/>
        </p:nvSpPr>
        <p:spPr bwMode="auto">
          <a:xfrm>
            <a:off x="3429000" y="1501775"/>
            <a:ext cx="1098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full view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417" name="テキスト ボックス 10"/>
          <p:cNvSpPr txBox="1">
            <a:spLocks noChangeArrowheads="1"/>
          </p:cNvSpPr>
          <p:nvPr/>
        </p:nvSpPr>
        <p:spPr bwMode="auto">
          <a:xfrm>
            <a:off x="6156325" y="1484313"/>
            <a:ext cx="1681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event display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418" name="テキスト ボックス 11"/>
          <p:cNvSpPr txBox="1">
            <a:spLocks noChangeArrowheads="1"/>
          </p:cNvSpPr>
          <p:nvPr/>
        </p:nvSpPr>
        <p:spPr bwMode="auto">
          <a:xfrm>
            <a:off x="592138" y="4343400"/>
            <a:ext cx="39163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x-y resolution : 200-300mm</a:t>
            </a:r>
          </a:p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 resolution : ~700mm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419" name="テキスト ボックス 10"/>
          <p:cNvSpPr txBox="1">
            <a:spLocks noChangeArrowheads="1"/>
          </p:cNvSpPr>
          <p:nvPr/>
        </p:nvSpPr>
        <p:spPr bwMode="auto">
          <a:xfrm>
            <a:off x="428625" y="5373688"/>
            <a:ext cx="4648200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Measurement of</a:t>
            </a:r>
          </a:p>
          <a:p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 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K</a:t>
            </a:r>
            <a:r>
              <a:rPr lang="en-US" altLang="ja-JP" sz="2400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Λ(1405) and K</a:t>
            </a:r>
            <a:r>
              <a:rPr lang="en-US" altLang="ja-JP" sz="2400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Σ</a:t>
            </a:r>
            <a:r>
              <a:rPr lang="en-US" altLang="ja-JP" sz="2400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0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(1385)</a:t>
            </a:r>
          </a:p>
          <a:p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g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p  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w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p, 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r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p, 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f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p ..</a:t>
            </a:r>
          </a:p>
        </p:txBody>
      </p:sp>
      <p:pic>
        <p:nvPicPr>
          <p:cNvPr id="174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4388" y="4340225"/>
            <a:ext cx="2649537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テキスト ボックス 12"/>
          <p:cNvSpPr txBox="1">
            <a:spLocks noChangeArrowheads="1"/>
          </p:cNvSpPr>
          <p:nvPr/>
        </p:nvSpPr>
        <p:spPr bwMode="auto">
          <a:xfrm>
            <a:off x="5995988" y="3954463"/>
            <a:ext cx="151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PID with TPC</a:t>
            </a:r>
            <a:endParaRPr lang="ja-JP" altLang="en-US" sz="2000"/>
          </a:p>
        </p:txBody>
      </p:sp>
      <p:sp>
        <p:nvSpPr>
          <p:cNvPr id="17422" name="テキスト ボックス 13"/>
          <p:cNvSpPr txBox="1">
            <a:spLocks noChangeArrowheads="1"/>
          </p:cNvSpPr>
          <p:nvPr/>
        </p:nvSpPr>
        <p:spPr bwMode="auto">
          <a:xfrm>
            <a:off x="7496175" y="4808538"/>
            <a:ext cx="319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</a:rPr>
              <a:t>p</a:t>
            </a:r>
            <a:endParaRPr lang="ja-JP" altLang="en-US" sz="2000">
              <a:solidFill>
                <a:schemeClr val="bg1"/>
              </a:solidFill>
            </a:endParaRPr>
          </a:p>
        </p:txBody>
      </p:sp>
      <p:sp>
        <p:nvSpPr>
          <p:cNvPr id="17423" name="テキスト ボックス 14"/>
          <p:cNvSpPr txBox="1">
            <a:spLocks noChangeArrowheads="1"/>
          </p:cNvSpPr>
          <p:nvPr/>
        </p:nvSpPr>
        <p:spPr bwMode="auto">
          <a:xfrm>
            <a:off x="7727950" y="5837238"/>
            <a:ext cx="411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</a:rPr>
              <a:t>π</a:t>
            </a:r>
            <a:r>
              <a:rPr lang="en-US" altLang="ja-JP" sz="2000" baseline="30000">
                <a:solidFill>
                  <a:schemeClr val="bg1"/>
                </a:solidFill>
              </a:rPr>
              <a:t>+</a:t>
            </a:r>
            <a:endParaRPr lang="ja-JP" altLang="en-US" sz="2000" baseline="30000">
              <a:solidFill>
                <a:schemeClr val="bg1"/>
              </a:solidFill>
            </a:endParaRPr>
          </a:p>
        </p:txBody>
      </p:sp>
      <p:sp>
        <p:nvSpPr>
          <p:cNvPr id="17424" name="テキスト ボックス 15"/>
          <p:cNvSpPr txBox="1">
            <a:spLocks noChangeArrowheads="1"/>
          </p:cNvSpPr>
          <p:nvPr/>
        </p:nvSpPr>
        <p:spPr bwMode="auto">
          <a:xfrm>
            <a:off x="6210300" y="5805488"/>
            <a:ext cx="377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</a:rPr>
              <a:t>π</a:t>
            </a:r>
            <a:r>
              <a:rPr lang="en-US" altLang="ja-JP" sz="2000" baseline="30000">
                <a:solidFill>
                  <a:schemeClr val="bg1"/>
                </a:solidFill>
              </a:rPr>
              <a:t>-</a:t>
            </a:r>
            <a:endParaRPr lang="ja-JP" altLang="en-US" sz="2000" baseline="30000">
              <a:solidFill>
                <a:schemeClr val="bg1"/>
              </a:solidFill>
            </a:endParaRPr>
          </a:p>
        </p:txBody>
      </p:sp>
      <p:sp>
        <p:nvSpPr>
          <p:cNvPr id="17425" name="テキスト ボックス 16"/>
          <p:cNvSpPr txBox="1">
            <a:spLocks noChangeArrowheads="1"/>
          </p:cNvSpPr>
          <p:nvPr/>
        </p:nvSpPr>
        <p:spPr bwMode="auto">
          <a:xfrm>
            <a:off x="6424613" y="5237163"/>
            <a:ext cx="3698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</a:rPr>
              <a:t>K</a:t>
            </a:r>
            <a:r>
              <a:rPr lang="en-US" altLang="ja-JP" sz="2000" baseline="30000">
                <a:solidFill>
                  <a:schemeClr val="bg1"/>
                </a:solidFill>
              </a:rPr>
              <a:t>-</a:t>
            </a:r>
            <a:endParaRPr lang="ja-JP" altLang="en-US" sz="2000" baseline="30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ja-JP" sz="20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Analysis     Particle Identification ,  Missing Mass spectrum of p (γ , K</a:t>
            </a:r>
            <a:r>
              <a:rPr lang="en-US" altLang="ja-JP" sz="2000" b="1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20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 X</a:t>
            </a:r>
            <a:endParaRPr lang="ja-JP" altLang="en-US" sz="20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785813"/>
            <a:ext cx="26479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1400" y="871538"/>
            <a:ext cx="2649538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テキスト ボックス 12"/>
          <p:cNvSpPr txBox="1">
            <a:spLocks noChangeArrowheads="1"/>
          </p:cNvSpPr>
          <p:nvPr/>
        </p:nvSpPr>
        <p:spPr bwMode="auto">
          <a:xfrm>
            <a:off x="214313" y="428625"/>
            <a:ext cx="2747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PID with Spectrometer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48" name="テキスト ボックス 13"/>
          <p:cNvSpPr txBox="1">
            <a:spLocks noChangeArrowheads="1"/>
          </p:cNvSpPr>
          <p:nvPr/>
        </p:nvSpPr>
        <p:spPr bwMode="auto">
          <a:xfrm>
            <a:off x="5072063" y="485775"/>
            <a:ext cx="1725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PID with TPC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49" name="テキスト ボックス 14"/>
          <p:cNvSpPr txBox="1">
            <a:spLocks noChangeArrowheads="1"/>
          </p:cNvSpPr>
          <p:nvPr/>
        </p:nvSpPr>
        <p:spPr bwMode="auto">
          <a:xfrm>
            <a:off x="6572250" y="1628775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</a:t>
            </a:r>
            <a:endParaRPr lang="ja-JP" altLang="en-US" sz="200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50" name="テキスト ボックス 15"/>
          <p:cNvSpPr txBox="1">
            <a:spLocks noChangeArrowheads="1"/>
          </p:cNvSpPr>
          <p:nvPr/>
        </p:nvSpPr>
        <p:spPr bwMode="auto">
          <a:xfrm>
            <a:off x="6804025" y="2657475"/>
            <a:ext cx="458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π</a:t>
            </a:r>
            <a:r>
              <a:rPr lang="en-US" altLang="ja-JP" sz="2000" baseline="30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endParaRPr lang="ja-JP" altLang="en-US" sz="2000" baseline="3000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51" name="テキスト ボックス 16"/>
          <p:cNvSpPr txBox="1">
            <a:spLocks noChangeArrowheads="1"/>
          </p:cNvSpPr>
          <p:nvPr/>
        </p:nvSpPr>
        <p:spPr bwMode="auto">
          <a:xfrm>
            <a:off x="5143500" y="2657475"/>
            <a:ext cx="417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π</a:t>
            </a:r>
            <a:r>
              <a:rPr lang="en-US" altLang="ja-JP" sz="2000" baseline="30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</a:t>
            </a:r>
            <a:endParaRPr lang="ja-JP" altLang="en-US" sz="2000" baseline="3000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52" name="テキスト ボックス 17"/>
          <p:cNvSpPr txBox="1">
            <a:spLocks noChangeArrowheads="1"/>
          </p:cNvSpPr>
          <p:nvPr/>
        </p:nvSpPr>
        <p:spPr bwMode="auto">
          <a:xfrm>
            <a:off x="5500688" y="2057400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</a:t>
            </a:r>
            <a:r>
              <a:rPr lang="en-US" altLang="ja-JP" sz="2000" baseline="30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</a:t>
            </a:r>
            <a:endParaRPr lang="ja-JP" altLang="en-US" sz="2000" baseline="3000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53" name="テキスト ボックス 19"/>
          <p:cNvSpPr txBox="1">
            <a:spLocks noChangeArrowheads="1"/>
          </p:cNvSpPr>
          <p:nvPr/>
        </p:nvSpPr>
        <p:spPr bwMode="auto">
          <a:xfrm>
            <a:off x="2143125" y="2571750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</a:t>
            </a:r>
            <a:endParaRPr lang="ja-JP" altLang="en-US" sz="200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54" name="テキスト ボックス 20"/>
          <p:cNvSpPr txBox="1">
            <a:spLocks noChangeArrowheads="1"/>
          </p:cNvSpPr>
          <p:nvPr/>
        </p:nvSpPr>
        <p:spPr bwMode="auto">
          <a:xfrm>
            <a:off x="1357313" y="2600325"/>
            <a:ext cx="458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π</a:t>
            </a:r>
            <a:r>
              <a:rPr lang="en-US" altLang="ja-JP" sz="2000" baseline="30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endParaRPr lang="ja-JP" altLang="en-US" sz="2000" baseline="3000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55" name="テキスト ボックス 21"/>
          <p:cNvSpPr txBox="1">
            <a:spLocks noChangeArrowheads="1"/>
          </p:cNvSpPr>
          <p:nvPr/>
        </p:nvSpPr>
        <p:spPr bwMode="auto">
          <a:xfrm>
            <a:off x="857250" y="2600325"/>
            <a:ext cx="417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π</a:t>
            </a:r>
            <a:r>
              <a:rPr lang="en-US" altLang="ja-JP" sz="2000" baseline="30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</a:t>
            </a:r>
            <a:endParaRPr lang="ja-JP" altLang="en-US" sz="2000" baseline="3000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56" name="テキスト ボックス 22"/>
          <p:cNvSpPr txBox="1">
            <a:spLocks noChangeArrowheads="1"/>
          </p:cNvSpPr>
          <p:nvPr/>
        </p:nvSpPr>
        <p:spPr bwMode="auto">
          <a:xfrm>
            <a:off x="571500" y="2428875"/>
            <a:ext cx="414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</a:t>
            </a:r>
            <a:r>
              <a:rPr lang="en-US" altLang="ja-JP" sz="2000" baseline="30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</a:t>
            </a:r>
            <a:endParaRPr lang="ja-JP" altLang="en-US" sz="2000" baseline="3000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57" name="テキスト ボックス 23"/>
          <p:cNvSpPr txBox="1">
            <a:spLocks noChangeArrowheads="1"/>
          </p:cNvSpPr>
          <p:nvPr/>
        </p:nvSpPr>
        <p:spPr bwMode="auto">
          <a:xfrm>
            <a:off x="1643063" y="2500313"/>
            <a:ext cx="455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</a:t>
            </a:r>
            <a:r>
              <a:rPr lang="en-US" altLang="ja-JP" sz="2000" baseline="3000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endParaRPr lang="ja-JP" altLang="en-US" sz="2000" baseline="3000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58" name="テキスト ボックス 24"/>
          <p:cNvSpPr txBox="1">
            <a:spLocks noChangeArrowheads="1"/>
          </p:cNvSpPr>
          <p:nvPr/>
        </p:nvSpPr>
        <p:spPr bwMode="auto">
          <a:xfrm>
            <a:off x="2643188" y="785813"/>
            <a:ext cx="20716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momentum  vs.  mass x charge</a:t>
            </a:r>
          </a:p>
          <a:p>
            <a:endParaRPr lang="en-US" altLang="ja-JP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Mass is calculated using track information.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(momentum, TOF, track length)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59" name="テキスト ボックス 25"/>
          <p:cNvSpPr txBox="1">
            <a:spLocks noChangeArrowheads="1"/>
          </p:cNvSpPr>
          <p:nvPr/>
        </p:nvSpPr>
        <p:spPr bwMode="auto">
          <a:xfrm>
            <a:off x="7380288" y="842963"/>
            <a:ext cx="189071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energy deposit 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vs.  momentum 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x charge</a:t>
            </a:r>
          </a:p>
          <a:p>
            <a:endParaRPr lang="en-US" altLang="ja-JP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(plot for events 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 which K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is 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identified by 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spectro-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meter)</a:t>
            </a:r>
          </a:p>
        </p:txBody>
      </p:sp>
      <p:pic>
        <p:nvPicPr>
          <p:cNvPr id="61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3714750"/>
            <a:ext cx="31432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1" name="テキスト ボックス 26"/>
          <p:cNvSpPr txBox="1">
            <a:spLocks noChangeArrowheads="1"/>
          </p:cNvSpPr>
          <p:nvPr/>
        </p:nvSpPr>
        <p:spPr bwMode="auto">
          <a:xfrm rot="-5400000">
            <a:off x="325438" y="4206875"/>
            <a:ext cx="1004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Λ(1116)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62" name="テキスト ボックス 27"/>
          <p:cNvSpPr txBox="1">
            <a:spLocks noChangeArrowheads="1"/>
          </p:cNvSpPr>
          <p:nvPr/>
        </p:nvSpPr>
        <p:spPr bwMode="auto">
          <a:xfrm rot="-5400000">
            <a:off x="1062831" y="4755357"/>
            <a:ext cx="1076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Σ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(1192)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63" name="テキスト ボックス 28"/>
          <p:cNvSpPr txBox="1">
            <a:spLocks noChangeArrowheads="1"/>
          </p:cNvSpPr>
          <p:nvPr/>
        </p:nvSpPr>
        <p:spPr bwMode="auto">
          <a:xfrm>
            <a:off x="2357438" y="4357688"/>
            <a:ext cx="1004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Λ(1520)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357313" y="3924300"/>
            <a:ext cx="1785937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Σ</a:t>
            </a:r>
            <a:r>
              <a:rPr lang="en-US" altLang="ja-JP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(1385)/Λ(1405)</a:t>
            </a:r>
            <a:endParaRPr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rot="5400000">
            <a:off x="1642269" y="4644232"/>
            <a:ext cx="714375" cy="158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66" name="テキスト ボックス 32"/>
          <p:cNvSpPr txBox="1">
            <a:spLocks noChangeArrowheads="1"/>
          </p:cNvSpPr>
          <p:nvPr/>
        </p:nvSpPr>
        <p:spPr bwMode="auto">
          <a:xfrm>
            <a:off x="357188" y="3273425"/>
            <a:ext cx="417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missing mass spectrum of p(γ,K</a:t>
            </a:r>
            <a:r>
              <a:rPr lang="en-US" altLang="ja-JP" sz="2000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)X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67" name="テキスト ボックス 33"/>
          <p:cNvSpPr txBox="1">
            <a:spLocks noChangeArrowheads="1"/>
          </p:cNvSpPr>
          <p:nvPr/>
        </p:nvSpPr>
        <p:spPr bwMode="auto">
          <a:xfrm>
            <a:off x="3571875" y="3714750"/>
            <a:ext cx="4711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</a:t>
            </a:r>
            <a:r>
              <a:rPr lang="en-US" altLang="ja-JP" sz="2000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is identified by forward spectrometer.</a:t>
            </a:r>
          </a:p>
        </p:txBody>
      </p:sp>
      <p:sp>
        <p:nvSpPr>
          <p:cNvPr id="61468" name="テキスト ボックス 34"/>
          <p:cNvSpPr txBox="1">
            <a:spLocks noChangeArrowheads="1"/>
          </p:cNvSpPr>
          <p:nvPr/>
        </p:nvSpPr>
        <p:spPr bwMode="auto">
          <a:xfrm>
            <a:off x="3571875" y="4714875"/>
            <a:ext cx="5202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Σ</a:t>
            </a:r>
            <a:r>
              <a:rPr lang="en-US" altLang="ja-JP" sz="2000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(1385) and Λ(1405) can not be separated </a:t>
            </a:r>
          </a:p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due to their large width.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763963" y="6007100"/>
            <a:ext cx="4273550" cy="708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Selection cuts using decay products</a:t>
            </a:r>
          </a:p>
          <a:p>
            <a:pPr>
              <a:defRPr/>
            </a:pP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detected by the TPC </a:t>
            </a:r>
            <a:endParaRPr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7" name="下矢印 36"/>
          <p:cNvSpPr/>
          <p:nvPr/>
        </p:nvSpPr>
        <p:spPr>
          <a:xfrm>
            <a:off x="5214938" y="5429250"/>
            <a:ext cx="357187" cy="500063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1473" name="テキスト ボックス 37"/>
          <p:cNvSpPr txBox="1">
            <a:spLocks noChangeArrowheads="1"/>
          </p:cNvSpPr>
          <p:nvPr/>
        </p:nvSpPr>
        <p:spPr bwMode="auto">
          <a:xfrm>
            <a:off x="3571875" y="4071938"/>
            <a:ext cx="5024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yields of Hyperons are extracted from </a:t>
            </a:r>
          </a:p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missing mass spectrum of γ p 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K</a:t>
            </a:r>
            <a:r>
              <a:rPr lang="en-US" altLang="ja-JP" sz="2000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X.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86813" y="71438"/>
            <a:ext cx="285750" cy="2508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3" name="スライド番号プレースホルダ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B8648-82C2-466E-9F44-52B9C9B69B69}" type="slidenum">
              <a:rPr lang="ja-JP" altLang="en-US"/>
              <a:pPr>
                <a:defRPr/>
              </a:pPr>
              <a:t>46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タイトル 45"/>
          <p:cNvSpPr>
            <a:spLocks/>
          </p:cNvSpPr>
          <p:nvPr/>
        </p:nvSpPr>
        <p:spPr bwMode="auto">
          <a:xfrm>
            <a:off x="431800" y="549275"/>
            <a:ext cx="82296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 u="sng"/>
              <a:t>LEPS2 roadmap</a:t>
            </a:r>
          </a:p>
        </p:txBody>
      </p:sp>
      <p:pic>
        <p:nvPicPr>
          <p:cNvPr id="6246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2725"/>
            <a:ext cx="91440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タイトル 1"/>
          <p:cNvSpPr>
            <a:spLocks noGrp="1"/>
          </p:cNvSpPr>
          <p:nvPr>
            <p:ph type="title" idx="4294967295"/>
          </p:nvPr>
        </p:nvSpPr>
        <p:spPr>
          <a:xfrm>
            <a:off x="431800" y="279400"/>
            <a:ext cx="8229600" cy="750888"/>
          </a:xfrm>
        </p:spPr>
        <p:txBody>
          <a:bodyPr/>
          <a:lstStyle/>
          <a:p>
            <a:pPr eaLnBrk="1" hangingPunct="1"/>
            <a:r>
              <a:rPr lang="en-US" altLang="ja-JP" sz="3200" u="sng" smtClean="0"/>
              <a:t>How to get the high Intensity Photon Beam</a:t>
            </a:r>
          </a:p>
        </p:txBody>
      </p:sp>
      <p:grpSp>
        <p:nvGrpSpPr>
          <p:cNvPr id="50179" name="グループ化 164"/>
          <p:cNvGrpSpPr>
            <a:grpSpLocks/>
          </p:cNvGrpSpPr>
          <p:nvPr/>
        </p:nvGrpSpPr>
        <p:grpSpPr bwMode="auto">
          <a:xfrm>
            <a:off x="476250" y="3429000"/>
            <a:ext cx="4365625" cy="2846388"/>
            <a:chOff x="330005" y="1018572"/>
            <a:chExt cx="8795130" cy="5499807"/>
          </a:xfrm>
        </p:grpSpPr>
        <p:sp>
          <p:nvSpPr>
            <p:cNvPr id="5020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26937" y="1018572"/>
              <a:ext cx="6257947" cy="438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フリーフォーム 5"/>
            <p:cNvSpPr/>
            <p:nvPr/>
          </p:nvSpPr>
          <p:spPr>
            <a:xfrm rot="20799567">
              <a:off x="-347240" y="2506928"/>
              <a:ext cx="9144000" cy="1598433"/>
            </a:xfrm>
            <a:custGeom>
              <a:avLst/>
              <a:gdLst>
                <a:gd name="connsiteX0" fmla="*/ 8098972 w 8253351"/>
                <a:gd name="connsiteY0" fmla="*/ 1650670 h 1650670"/>
                <a:gd name="connsiteX1" fmla="*/ 0 w 8253351"/>
                <a:gd name="connsiteY1" fmla="*/ 771896 h 1650670"/>
                <a:gd name="connsiteX2" fmla="*/ 2339439 w 8253351"/>
                <a:gd name="connsiteY2" fmla="*/ 0 h 1650670"/>
                <a:gd name="connsiteX3" fmla="*/ 8253351 w 8253351"/>
                <a:gd name="connsiteY3" fmla="*/ 570016 h 1650670"/>
                <a:gd name="connsiteX4" fmla="*/ 8098972 w 8253351"/>
                <a:gd name="connsiteY4" fmla="*/ 1650670 h 165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3351" h="1650670">
                  <a:moveTo>
                    <a:pt x="8098972" y="1650670"/>
                  </a:moveTo>
                  <a:lnTo>
                    <a:pt x="0" y="771896"/>
                  </a:lnTo>
                  <a:lnTo>
                    <a:pt x="2339439" y="0"/>
                  </a:lnTo>
                  <a:lnTo>
                    <a:pt x="8253351" y="570016"/>
                  </a:lnTo>
                  <a:lnTo>
                    <a:pt x="8098972" y="1650670"/>
                  </a:lnTo>
                  <a:close/>
                </a:path>
              </a:pathLst>
            </a:custGeom>
            <a:solidFill>
              <a:srgbClr val="00602B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grpSp>
          <p:nvGrpSpPr>
            <p:cNvPr id="50202" name="グループ化 123"/>
            <p:cNvGrpSpPr>
              <a:grpSpLocks/>
            </p:cNvGrpSpPr>
            <p:nvPr/>
          </p:nvGrpSpPr>
          <p:grpSpPr bwMode="auto">
            <a:xfrm>
              <a:off x="2161756" y="2259260"/>
              <a:ext cx="1844818" cy="1136564"/>
              <a:chOff x="6762465" y="1801506"/>
              <a:chExt cx="1972104" cy="1173707"/>
            </a:xfrm>
          </p:grpSpPr>
          <p:sp>
            <p:nvSpPr>
              <p:cNvPr id="97" name="フリーフォーム 96"/>
              <p:cNvSpPr/>
              <p:nvPr/>
            </p:nvSpPr>
            <p:spPr>
              <a:xfrm>
                <a:off x="6763359" y="2148428"/>
                <a:ext cx="1124816" cy="820414"/>
              </a:xfrm>
              <a:custGeom>
                <a:avLst/>
                <a:gdLst>
                  <a:gd name="connsiteX0" fmla="*/ 156949 w 1125940"/>
                  <a:gd name="connsiteY0" fmla="*/ 0 h 818866"/>
                  <a:gd name="connsiteX1" fmla="*/ 0 w 1125940"/>
                  <a:gd name="connsiteY1" fmla="*/ 170597 h 818866"/>
                  <a:gd name="connsiteX2" fmla="*/ 6824 w 1125940"/>
                  <a:gd name="connsiteY2" fmla="*/ 730156 h 818866"/>
                  <a:gd name="connsiteX3" fmla="*/ 1125940 w 1125940"/>
                  <a:gd name="connsiteY3" fmla="*/ 818866 h 818866"/>
                  <a:gd name="connsiteX4" fmla="*/ 1125940 w 1125940"/>
                  <a:gd name="connsiteY4" fmla="*/ 245660 h 818866"/>
                  <a:gd name="connsiteX5" fmla="*/ 948520 w 1125940"/>
                  <a:gd name="connsiteY5" fmla="*/ 47768 h 818866"/>
                  <a:gd name="connsiteX6" fmla="*/ 156949 w 1125940"/>
                  <a:gd name="connsiteY6" fmla="*/ 0 h 81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5940" h="818866">
                    <a:moveTo>
                      <a:pt x="156949" y="0"/>
                    </a:moveTo>
                    <a:lnTo>
                      <a:pt x="0" y="170597"/>
                    </a:lnTo>
                    <a:cubicBezTo>
                      <a:pt x="2275" y="357117"/>
                      <a:pt x="4549" y="543636"/>
                      <a:pt x="6824" y="730156"/>
                    </a:cubicBezTo>
                    <a:lnTo>
                      <a:pt x="1125940" y="818866"/>
                    </a:lnTo>
                    <a:lnTo>
                      <a:pt x="1125940" y="245660"/>
                    </a:lnTo>
                    <a:lnTo>
                      <a:pt x="948520" y="47768"/>
                    </a:lnTo>
                    <a:lnTo>
                      <a:pt x="156949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98" name="フリーフォーム 97"/>
              <p:cNvSpPr/>
              <p:nvPr/>
            </p:nvSpPr>
            <p:spPr>
              <a:xfrm>
                <a:off x="6927466" y="1799990"/>
                <a:ext cx="1808596" cy="1175188"/>
              </a:xfrm>
              <a:custGeom>
                <a:avLst/>
                <a:gdLst>
                  <a:gd name="connsiteX0" fmla="*/ 0 w 1808329"/>
                  <a:gd name="connsiteY0" fmla="*/ 348017 h 1173707"/>
                  <a:gd name="connsiteX1" fmla="*/ 1180532 w 1808329"/>
                  <a:gd name="connsiteY1" fmla="*/ 0 h 1173707"/>
                  <a:gd name="connsiteX2" fmla="*/ 1699147 w 1808329"/>
                  <a:gd name="connsiteY2" fmla="*/ 20471 h 1173707"/>
                  <a:gd name="connsiteX3" fmla="*/ 1808329 w 1808329"/>
                  <a:gd name="connsiteY3" fmla="*/ 150125 h 1173707"/>
                  <a:gd name="connsiteX4" fmla="*/ 1787857 w 1808329"/>
                  <a:gd name="connsiteY4" fmla="*/ 559558 h 1173707"/>
                  <a:gd name="connsiteX5" fmla="*/ 955344 w 1808329"/>
                  <a:gd name="connsiteY5" fmla="*/ 1173707 h 1173707"/>
                  <a:gd name="connsiteX6" fmla="*/ 962167 w 1808329"/>
                  <a:gd name="connsiteY6" fmla="*/ 593677 h 1173707"/>
                  <a:gd name="connsiteX7" fmla="*/ 791570 w 1808329"/>
                  <a:gd name="connsiteY7" fmla="*/ 388961 h 1173707"/>
                  <a:gd name="connsiteX8" fmla="*/ 0 w 1808329"/>
                  <a:gd name="connsiteY8" fmla="*/ 348017 h 117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8329" h="1173707">
                    <a:moveTo>
                      <a:pt x="0" y="348017"/>
                    </a:moveTo>
                    <a:lnTo>
                      <a:pt x="1180532" y="0"/>
                    </a:lnTo>
                    <a:lnTo>
                      <a:pt x="1699147" y="20471"/>
                    </a:lnTo>
                    <a:lnTo>
                      <a:pt x="1808329" y="150125"/>
                    </a:lnTo>
                    <a:lnTo>
                      <a:pt x="1787857" y="559558"/>
                    </a:lnTo>
                    <a:lnTo>
                      <a:pt x="955344" y="1173707"/>
                    </a:lnTo>
                    <a:cubicBezTo>
                      <a:pt x="957618" y="980364"/>
                      <a:pt x="959893" y="787020"/>
                      <a:pt x="962167" y="593677"/>
                    </a:cubicBezTo>
                    <a:lnTo>
                      <a:pt x="791570" y="388961"/>
                    </a:lnTo>
                    <a:lnTo>
                      <a:pt x="0" y="34801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cxnSp>
            <p:nvCxnSpPr>
              <p:cNvPr id="99" name="直線コネクタ 98"/>
              <p:cNvCxnSpPr>
                <a:stCxn id="98" idx="2"/>
                <a:endCxn id="98" idx="7"/>
              </p:cNvCxnSpPr>
              <p:nvPr/>
            </p:nvCxnSpPr>
            <p:spPr>
              <a:xfrm flipH="1">
                <a:off x="7720650" y="1818995"/>
                <a:ext cx="906007" cy="37061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線コネクタ 99"/>
              <p:cNvCxnSpPr>
                <a:stCxn id="98" idx="3"/>
                <a:endCxn id="98" idx="6"/>
              </p:cNvCxnSpPr>
              <p:nvPr/>
            </p:nvCxnSpPr>
            <p:spPr>
              <a:xfrm flipH="1">
                <a:off x="7888175" y="1948869"/>
                <a:ext cx="847887" cy="44663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フリーフォーム 7"/>
            <p:cNvSpPr/>
            <p:nvPr/>
          </p:nvSpPr>
          <p:spPr>
            <a:xfrm rot="20765674">
              <a:off x="3193372" y="2262451"/>
              <a:ext cx="3963281" cy="988958"/>
            </a:xfrm>
            <a:custGeom>
              <a:avLst/>
              <a:gdLst>
                <a:gd name="connsiteX0" fmla="*/ 3241964 w 3491346"/>
                <a:gd name="connsiteY0" fmla="*/ 1021278 h 1021278"/>
                <a:gd name="connsiteX1" fmla="*/ 0 w 3491346"/>
                <a:gd name="connsiteY1" fmla="*/ 700644 h 1021278"/>
                <a:gd name="connsiteX2" fmla="*/ 1223159 w 3491346"/>
                <a:gd name="connsiteY2" fmla="*/ 0 h 1021278"/>
                <a:gd name="connsiteX3" fmla="*/ 3491346 w 3491346"/>
                <a:gd name="connsiteY3" fmla="*/ 166254 h 1021278"/>
                <a:gd name="connsiteX4" fmla="*/ 3241964 w 3491346"/>
                <a:gd name="connsiteY4" fmla="*/ 1021278 h 102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1346" h="1021278">
                  <a:moveTo>
                    <a:pt x="3241964" y="1021278"/>
                  </a:moveTo>
                  <a:lnTo>
                    <a:pt x="0" y="700644"/>
                  </a:lnTo>
                  <a:lnTo>
                    <a:pt x="1223159" y="0"/>
                  </a:lnTo>
                  <a:lnTo>
                    <a:pt x="3491346" y="166254"/>
                  </a:lnTo>
                  <a:lnTo>
                    <a:pt x="3241964" y="1021278"/>
                  </a:lnTo>
                  <a:close/>
                </a:path>
              </a:pathLst>
            </a:custGeom>
            <a:solidFill>
              <a:srgbClr val="00642D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2607144" y="2963289"/>
              <a:ext cx="57568" cy="674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50205" name="グループ化 134"/>
            <p:cNvGrpSpPr>
              <a:grpSpLocks/>
            </p:cNvGrpSpPr>
            <p:nvPr/>
          </p:nvGrpSpPr>
          <p:grpSpPr bwMode="auto">
            <a:xfrm>
              <a:off x="3614601" y="4708689"/>
              <a:ext cx="364172" cy="280542"/>
              <a:chOff x="3861303" y="4526733"/>
              <a:chExt cx="389299" cy="289710"/>
            </a:xfrm>
          </p:grpSpPr>
          <p:sp>
            <p:nvSpPr>
              <p:cNvPr id="94" name="フリーフォーム 93"/>
              <p:cNvSpPr/>
              <p:nvPr/>
            </p:nvSpPr>
            <p:spPr>
              <a:xfrm>
                <a:off x="3861288" y="4529836"/>
                <a:ext cx="389756" cy="285085"/>
              </a:xfrm>
              <a:custGeom>
                <a:avLst/>
                <a:gdLst>
                  <a:gd name="connsiteX0" fmla="*/ 0 w 389299"/>
                  <a:gd name="connsiteY0" fmla="*/ 0 h 285184"/>
                  <a:gd name="connsiteX1" fmla="*/ 4527 w 389299"/>
                  <a:gd name="connsiteY1" fmla="*/ 149382 h 285184"/>
                  <a:gd name="connsiteX2" fmla="*/ 90535 w 389299"/>
                  <a:gd name="connsiteY2" fmla="*/ 285184 h 285184"/>
                  <a:gd name="connsiteX3" fmla="*/ 389299 w 389299"/>
                  <a:gd name="connsiteY3" fmla="*/ 230863 h 285184"/>
                  <a:gd name="connsiteX4" fmla="*/ 384773 w 389299"/>
                  <a:gd name="connsiteY4" fmla="*/ 58848 h 285184"/>
                  <a:gd name="connsiteX5" fmla="*/ 0 w 389299"/>
                  <a:gd name="connsiteY5" fmla="*/ 0 h 28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299" h="285184">
                    <a:moveTo>
                      <a:pt x="0" y="0"/>
                    </a:moveTo>
                    <a:lnTo>
                      <a:pt x="4527" y="149382"/>
                    </a:lnTo>
                    <a:lnTo>
                      <a:pt x="90535" y="285184"/>
                    </a:lnTo>
                    <a:lnTo>
                      <a:pt x="389299" y="230863"/>
                    </a:lnTo>
                    <a:lnTo>
                      <a:pt x="384773" y="588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95" name="フリーフォーム 94"/>
              <p:cNvSpPr/>
              <p:nvPr/>
            </p:nvSpPr>
            <p:spPr>
              <a:xfrm>
                <a:off x="3861288" y="4526669"/>
                <a:ext cx="95729" cy="278750"/>
              </a:xfrm>
              <a:custGeom>
                <a:avLst/>
                <a:gdLst>
                  <a:gd name="connsiteX0" fmla="*/ 4527 w 95061"/>
                  <a:gd name="connsiteY0" fmla="*/ 0 h 280657"/>
                  <a:gd name="connsiteX1" fmla="*/ 95061 w 95061"/>
                  <a:gd name="connsiteY1" fmla="*/ 122221 h 280657"/>
                  <a:gd name="connsiteX2" fmla="*/ 90535 w 95061"/>
                  <a:gd name="connsiteY2" fmla="*/ 280657 h 280657"/>
                  <a:gd name="connsiteX3" fmla="*/ 0 w 95061"/>
                  <a:gd name="connsiteY3" fmla="*/ 140328 h 280657"/>
                  <a:gd name="connsiteX4" fmla="*/ 4527 w 95061"/>
                  <a:gd name="connsiteY4" fmla="*/ 0 h 280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61" h="280657">
                    <a:moveTo>
                      <a:pt x="4527" y="0"/>
                    </a:moveTo>
                    <a:lnTo>
                      <a:pt x="95061" y="122221"/>
                    </a:lnTo>
                    <a:lnTo>
                      <a:pt x="90535" y="280657"/>
                    </a:lnTo>
                    <a:lnTo>
                      <a:pt x="0" y="140328"/>
                    </a:lnTo>
                    <a:lnTo>
                      <a:pt x="4527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96" name="フリーフォーム 95"/>
              <p:cNvSpPr/>
              <p:nvPr/>
            </p:nvSpPr>
            <p:spPr>
              <a:xfrm>
                <a:off x="3888639" y="4545675"/>
                <a:ext cx="324795" cy="79189"/>
              </a:xfrm>
              <a:custGeom>
                <a:avLst/>
                <a:gdLst>
                  <a:gd name="connsiteX0" fmla="*/ 0 w 325925"/>
                  <a:gd name="connsiteY0" fmla="*/ 0 h 81481"/>
                  <a:gd name="connsiteX1" fmla="*/ 325925 w 325925"/>
                  <a:gd name="connsiteY1" fmla="*/ 49794 h 81481"/>
                  <a:gd name="connsiteX2" fmla="*/ 67901 w 325925"/>
                  <a:gd name="connsiteY2" fmla="*/ 81481 h 81481"/>
                  <a:gd name="connsiteX3" fmla="*/ 0 w 325925"/>
                  <a:gd name="connsiteY3" fmla="*/ 0 h 81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925" h="81481">
                    <a:moveTo>
                      <a:pt x="0" y="0"/>
                    </a:moveTo>
                    <a:lnTo>
                      <a:pt x="325925" y="49794"/>
                    </a:lnTo>
                    <a:lnTo>
                      <a:pt x="67901" y="814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11" name="フリーフォーム 10"/>
            <p:cNvSpPr/>
            <p:nvPr/>
          </p:nvSpPr>
          <p:spPr>
            <a:xfrm>
              <a:off x="6832006" y="3036906"/>
              <a:ext cx="1212128" cy="892608"/>
            </a:xfrm>
            <a:custGeom>
              <a:avLst/>
              <a:gdLst>
                <a:gd name="connsiteX0" fmla="*/ 232012 w 1296538"/>
                <a:gd name="connsiteY0" fmla="*/ 0 h 921224"/>
                <a:gd name="connsiteX1" fmla="*/ 13648 w 1296538"/>
                <a:gd name="connsiteY1" fmla="*/ 218364 h 921224"/>
                <a:gd name="connsiteX2" fmla="*/ 0 w 1296538"/>
                <a:gd name="connsiteY2" fmla="*/ 791570 h 921224"/>
                <a:gd name="connsiteX3" fmla="*/ 1235123 w 1296538"/>
                <a:gd name="connsiteY3" fmla="*/ 921224 h 921224"/>
                <a:gd name="connsiteX4" fmla="*/ 1296538 w 1296538"/>
                <a:gd name="connsiteY4" fmla="*/ 293427 h 921224"/>
                <a:gd name="connsiteX5" fmla="*/ 1125941 w 1296538"/>
                <a:gd name="connsiteY5" fmla="*/ 75062 h 921224"/>
                <a:gd name="connsiteX6" fmla="*/ 232012 w 1296538"/>
                <a:gd name="connsiteY6" fmla="*/ 0 h 9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538" h="921224">
                  <a:moveTo>
                    <a:pt x="232012" y="0"/>
                  </a:moveTo>
                  <a:lnTo>
                    <a:pt x="13648" y="218364"/>
                  </a:lnTo>
                  <a:lnTo>
                    <a:pt x="0" y="791570"/>
                  </a:lnTo>
                  <a:lnTo>
                    <a:pt x="1235123" y="921224"/>
                  </a:lnTo>
                  <a:lnTo>
                    <a:pt x="1296538" y="293427"/>
                  </a:lnTo>
                  <a:lnTo>
                    <a:pt x="1125941" y="75062"/>
                  </a:lnTo>
                  <a:lnTo>
                    <a:pt x="23201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378902" y="3457137"/>
              <a:ext cx="57568" cy="674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3870446" y="2165771"/>
              <a:ext cx="1065009" cy="791383"/>
            </a:xfrm>
            <a:custGeom>
              <a:avLst/>
              <a:gdLst>
                <a:gd name="connsiteX0" fmla="*/ 175098 w 1138137"/>
                <a:gd name="connsiteY0" fmla="*/ 0 h 817124"/>
                <a:gd name="connsiteX1" fmla="*/ 953311 w 1138137"/>
                <a:gd name="connsiteY1" fmla="*/ 38911 h 817124"/>
                <a:gd name="connsiteX2" fmla="*/ 1128409 w 1138137"/>
                <a:gd name="connsiteY2" fmla="*/ 243192 h 817124"/>
                <a:gd name="connsiteX3" fmla="*/ 1138137 w 1138137"/>
                <a:gd name="connsiteY3" fmla="*/ 817124 h 817124"/>
                <a:gd name="connsiteX4" fmla="*/ 9728 w 1138137"/>
                <a:gd name="connsiteY4" fmla="*/ 729575 h 817124"/>
                <a:gd name="connsiteX5" fmla="*/ 0 w 1138137"/>
                <a:gd name="connsiteY5" fmla="*/ 184826 h 817124"/>
                <a:gd name="connsiteX6" fmla="*/ 175098 w 1138137"/>
                <a:gd name="connsiteY6" fmla="*/ 0 h 81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8137" h="817124">
                  <a:moveTo>
                    <a:pt x="175098" y="0"/>
                  </a:moveTo>
                  <a:lnTo>
                    <a:pt x="953311" y="38911"/>
                  </a:lnTo>
                  <a:lnTo>
                    <a:pt x="1128409" y="243192"/>
                  </a:lnTo>
                  <a:lnTo>
                    <a:pt x="1138137" y="817124"/>
                  </a:lnTo>
                  <a:lnTo>
                    <a:pt x="9728" y="729575"/>
                  </a:lnTo>
                  <a:lnTo>
                    <a:pt x="0" y="184826"/>
                  </a:lnTo>
                  <a:lnTo>
                    <a:pt x="17509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4014365" y="1825293"/>
              <a:ext cx="1675872" cy="1122660"/>
            </a:xfrm>
            <a:custGeom>
              <a:avLst/>
              <a:gdLst>
                <a:gd name="connsiteX0" fmla="*/ 0 w 1789889"/>
                <a:gd name="connsiteY0" fmla="*/ 350196 h 1157592"/>
                <a:gd name="connsiteX1" fmla="*/ 1118681 w 1789889"/>
                <a:gd name="connsiteY1" fmla="*/ 0 h 1157592"/>
                <a:gd name="connsiteX2" fmla="*/ 1663430 w 1789889"/>
                <a:gd name="connsiteY2" fmla="*/ 19456 h 1157592"/>
                <a:gd name="connsiteX3" fmla="*/ 1789889 w 1789889"/>
                <a:gd name="connsiteY3" fmla="*/ 155643 h 1157592"/>
                <a:gd name="connsiteX4" fmla="*/ 1760706 w 1789889"/>
                <a:gd name="connsiteY4" fmla="*/ 554477 h 1157592"/>
                <a:gd name="connsiteX5" fmla="*/ 982494 w 1789889"/>
                <a:gd name="connsiteY5" fmla="*/ 1157592 h 1157592"/>
                <a:gd name="connsiteX6" fmla="*/ 982494 w 1789889"/>
                <a:gd name="connsiteY6" fmla="*/ 593388 h 1157592"/>
                <a:gd name="connsiteX7" fmla="*/ 807396 w 1789889"/>
                <a:gd name="connsiteY7" fmla="*/ 389107 h 1157592"/>
                <a:gd name="connsiteX8" fmla="*/ 0 w 1789889"/>
                <a:gd name="connsiteY8" fmla="*/ 350196 h 115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9889" h="1157592">
                  <a:moveTo>
                    <a:pt x="0" y="350196"/>
                  </a:moveTo>
                  <a:lnTo>
                    <a:pt x="1118681" y="0"/>
                  </a:lnTo>
                  <a:lnTo>
                    <a:pt x="1663430" y="19456"/>
                  </a:lnTo>
                  <a:lnTo>
                    <a:pt x="1789889" y="155643"/>
                  </a:lnTo>
                  <a:lnTo>
                    <a:pt x="1760706" y="554477"/>
                  </a:lnTo>
                  <a:lnTo>
                    <a:pt x="982494" y="1157592"/>
                  </a:lnTo>
                  <a:lnTo>
                    <a:pt x="982494" y="593388"/>
                  </a:lnTo>
                  <a:lnTo>
                    <a:pt x="807396" y="389107"/>
                  </a:lnTo>
                  <a:lnTo>
                    <a:pt x="0" y="35019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cxnSp>
          <p:nvCxnSpPr>
            <p:cNvPr id="15" name="直線コネクタ 14"/>
            <p:cNvCxnSpPr>
              <a:stCxn id="14" idx="7"/>
              <a:endCxn id="14" idx="2"/>
            </p:cNvCxnSpPr>
            <p:nvPr/>
          </p:nvCxnSpPr>
          <p:spPr>
            <a:xfrm flipV="1">
              <a:off x="4769147" y="1846764"/>
              <a:ext cx="802757" cy="3558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>
              <a:stCxn id="14" idx="6"/>
              <a:endCxn id="14" idx="3"/>
            </p:cNvCxnSpPr>
            <p:nvPr/>
          </p:nvCxnSpPr>
          <p:spPr>
            <a:xfrm flipV="1">
              <a:off x="4935455" y="1978662"/>
              <a:ext cx="754782" cy="4232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フリーフォーム 16"/>
            <p:cNvSpPr/>
            <p:nvPr/>
          </p:nvSpPr>
          <p:spPr>
            <a:xfrm>
              <a:off x="5287260" y="2270062"/>
              <a:ext cx="1212130" cy="886473"/>
            </a:xfrm>
            <a:custGeom>
              <a:avLst/>
              <a:gdLst>
                <a:gd name="connsiteX0" fmla="*/ 208345 w 1296365"/>
                <a:gd name="connsiteY0" fmla="*/ 0 h 914400"/>
                <a:gd name="connsiteX1" fmla="*/ 1122745 w 1296365"/>
                <a:gd name="connsiteY1" fmla="*/ 69448 h 914400"/>
                <a:gd name="connsiteX2" fmla="*/ 1296365 w 1296365"/>
                <a:gd name="connsiteY2" fmla="*/ 289367 h 914400"/>
                <a:gd name="connsiteX3" fmla="*/ 1238492 w 1296365"/>
                <a:gd name="connsiteY3" fmla="*/ 914400 h 914400"/>
                <a:gd name="connsiteX4" fmla="*/ 0 w 1296365"/>
                <a:gd name="connsiteY4" fmla="*/ 787078 h 914400"/>
                <a:gd name="connsiteX5" fmla="*/ 11575 w 1296365"/>
                <a:gd name="connsiteY5" fmla="*/ 173620 h 914400"/>
                <a:gd name="connsiteX6" fmla="*/ 208345 w 1296365"/>
                <a:gd name="connsiteY6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365" h="914400">
                  <a:moveTo>
                    <a:pt x="208345" y="0"/>
                  </a:moveTo>
                  <a:lnTo>
                    <a:pt x="1122745" y="69448"/>
                  </a:lnTo>
                  <a:lnTo>
                    <a:pt x="1296365" y="289367"/>
                  </a:lnTo>
                  <a:lnTo>
                    <a:pt x="1238492" y="914400"/>
                  </a:lnTo>
                  <a:lnTo>
                    <a:pt x="0" y="787078"/>
                  </a:lnTo>
                  <a:lnTo>
                    <a:pt x="11575" y="173620"/>
                  </a:lnTo>
                  <a:lnTo>
                    <a:pt x="20834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sp>
          <p:nvSpPr>
            <p:cNvPr id="18" name="フリーフォーム 17"/>
            <p:cNvSpPr/>
            <p:nvPr/>
          </p:nvSpPr>
          <p:spPr>
            <a:xfrm>
              <a:off x="5482353" y="1865168"/>
              <a:ext cx="1202534" cy="1279097"/>
            </a:xfrm>
            <a:custGeom>
              <a:avLst/>
              <a:gdLst>
                <a:gd name="connsiteX0" fmla="*/ 0 w 1284790"/>
                <a:gd name="connsiteY0" fmla="*/ 428263 h 1319514"/>
                <a:gd name="connsiteX1" fmla="*/ 590309 w 1284790"/>
                <a:gd name="connsiteY1" fmla="*/ 0 h 1319514"/>
                <a:gd name="connsiteX2" fmla="*/ 1145893 w 1284790"/>
                <a:gd name="connsiteY2" fmla="*/ 46299 h 1319514"/>
                <a:gd name="connsiteX3" fmla="*/ 1284790 w 1284790"/>
                <a:gd name="connsiteY3" fmla="*/ 208344 h 1319514"/>
                <a:gd name="connsiteX4" fmla="*/ 1226916 w 1284790"/>
                <a:gd name="connsiteY4" fmla="*/ 671332 h 1319514"/>
                <a:gd name="connsiteX5" fmla="*/ 1030147 w 1284790"/>
                <a:gd name="connsiteY5" fmla="*/ 1319514 h 1319514"/>
                <a:gd name="connsiteX6" fmla="*/ 1088020 w 1284790"/>
                <a:gd name="connsiteY6" fmla="*/ 694481 h 1319514"/>
                <a:gd name="connsiteX7" fmla="*/ 891250 w 1284790"/>
                <a:gd name="connsiteY7" fmla="*/ 474562 h 1319514"/>
                <a:gd name="connsiteX8" fmla="*/ 0 w 1284790"/>
                <a:gd name="connsiteY8" fmla="*/ 428263 h 131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4790" h="1319514">
                  <a:moveTo>
                    <a:pt x="0" y="428263"/>
                  </a:moveTo>
                  <a:lnTo>
                    <a:pt x="590309" y="0"/>
                  </a:lnTo>
                  <a:lnTo>
                    <a:pt x="1145893" y="46299"/>
                  </a:lnTo>
                  <a:lnTo>
                    <a:pt x="1284790" y="208344"/>
                  </a:lnTo>
                  <a:lnTo>
                    <a:pt x="1226916" y="671332"/>
                  </a:lnTo>
                  <a:lnTo>
                    <a:pt x="1030147" y="1319514"/>
                  </a:lnTo>
                  <a:lnTo>
                    <a:pt x="1088020" y="694481"/>
                  </a:lnTo>
                  <a:lnTo>
                    <a:pt x="891250" y="474562"/>
                  </a:lnTo>
                  <a:lnTo>
                    <a:pt x="0" y="4282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cxnSp>
          <p:nvCxnSpPr>
            <p:cNvPr id="19" name="直線コネクタ 18"/>
            <p:cNvCxnSpPr>
              <a:stCxn id="18" idx="7"/>
              <a:endCxn id="18" idx="2"/>
            </p:cNvCxnSpPr>
            <p:nvPr/>
          </p:nvCxnSpPr>
          <p:spPr>
            <a:xfrm flipV="1">
              <a:off x="6317090" y="1911180"/>
              <a:ext cx="236669" cy="4140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>
              <a:stCxn id="18" idx="3"/>
              <a:endCxn id="18" idx="6"/>
            </p:cNvCxnSpPr>
            <p:nvPr/>
          </p:nvCxnSpPr>
          <p:spPr>
            <a:xfrm flipH="1">
              <a:off x="6499390" y="2067615"/>
              <a:ext cx="185497" cy="4723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216" name="グループ化 169"/>
            <p:cNvGrpSpPr>
              <a:grpSpLocks/>
            </p:cNvGrpSpPr>
            <p:nvPr/>
          </p:nvGrpSpPr>
          <p:grpSpPr bwMode="auto">
            <a:xfrm>
              <a:off x="3601937" y="4221340"/>
              <a:ext cx="364172" cy="280542"/>
              <a:chOff x="3861303" y="4526733"/>
              <a:chExt cx="389299" cy="289710"/>
            </a:xfrm>
          </p:grpSpPr>
          <p:sp>
            <p:nvSpPr>
              <p:cNvPr id="91" name="フリーフォーム 90"/>
              <p:cNvSpPr/>
              <p:nvPr/>
            </p:nvSpPr>
            <p:spPr>
              <a:xfrm>
                <a:off x="3861150" y="4529461"/>
                <a:ext cx="389756" cy="288251"/>
              </a:xfrm>
              <a:custGeom>
                <a:avLst/>
                <a:gdLst>
                  <a:gd name="connsiteX0" fmla="*/ 0 w 389299"/>
                  <a:gd name="connsiteY0" fmla="*/ 0 h 285184"/>
                  <a:gd name="connsiteX1" fmla="*/ 4527 w 389299"/>
                  <a:gd name="connsiteY1" fmla="*/ 149382 h 285184"/>
                  <a:gd name="connsiteX2" fmla="*/ 90535 w 389299"/>
                  <a:gd name="connsiteY2" fmla="*/ 285184 h 285184"/>
                  <a:gd name="connsiteX3" fmla="*/ 389299 w 389299"/>
                  <a:gd name="connsiteY3" fmla="*/ 230863 h 285184"/>
                  <a:gd name="connsiteX4" fmla="*/ 384773 w 389299"/>
                  <a:gd name="connsiteY4" fmla="*/ 58848 h 285184"/>
                  <a:gd name="connsiteX5" fmla="*/ 0 w 389299"/>
                  <a:gd name="connsiteY5" fmla="*/ 0 h 28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299" h="285184">
                    <a:moveTo>
                      <a:pt x="0" y="0"/>
                    </a:moveTo>
                    <a:lnTo>
                      <a:pt x="4527" y="149382"/>
                    </a:lnTo>
                    <a:lnTo>
                      <a:pt x="90535" y="285184"/>
                    </a:lnTo>
                    <a:lnTo>
                      <a:pt x="389299" y="230863"/>
                    </a:lnTo>
                    <a:lnTo>
                      <a:pt x="384773" y="588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92" name="フリーフォーム 91"/>
              <p:cNvSpPr/>
              <p:nvPr/>
            </p:nvSpPr>
            <p:spPr>
              <a:xfrm>
                <a:off x="3861150" y="4526292"/>
                <a:ext cx="95729" cy="281918"/>
              </a:xfrm>
              <a:custGeom>
                <a:avLst/>
                <a:gdLst>
                  <a:gd name="connsiteX0" fmla="*/ 4527 w 95061"/>
                  <a:gd name="connsiteY0" fmla="*/ 0 h 280657"/>
                  <a:gd name="connsiteX1" fmla="*/ 95061 w 95061"/>
                  <a:gd name="connsiteY1" fmla="*/ 122221 h 280657"/>
                  <a:gd name="connsiteX2" fmla="*/ 90535 w 95061"/>
                  <a:gd name="connsiteY2" fmla="*/ 280657 h 280657"/>
                  <a:gd name="connsiteX3" fmla="*/ 0 w 95061"/>
                  <a:gd name="connsiteY3" fmla="*/ 140328 h 280657"/>
                  <a:gd name="connsiteX4" fmla="*/ 4527 w 95061"/>
                  <a:gd name="connsiteY4" fmla="*/ 0 h 280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61" h="280657">
                    <a:moveTo>
                      <a:pt x="4527" y="0"/>
                    </a:moveTo>
                    <a:lnTo>
                      <a:pt x="95061" y="122221"/>
                    </a:lnTo>
                    <a:lnTo>
                      <a:pt x="90535" y="280657"/>
                    </a:lnTo>
                    <a:lnTo>
                      <a:pt x="0" y="140328"/>
                    </a:lnTo>
                    <a:lnTo>
                      <a:pt x="4527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93" name="フリーフォーム 92"/>
              <p:cNvSpPr/>
              <p:nvPr/>
            </p:nvSpPr>
            <p:spPr>
              <a:xfrm>
                <a:off x="3888501" y="4545298"/>
                <a:ext cx="324795" cy="82358"/>
              </a:xfrm>
              <a:custGeom>
                <a:avLst/>
                <a:gdLst>
                  <a:gd name="connsiteX0" fmla="*/ 0 w 325925"/>
                  <a:gd name="connsiteY0" fmla="*/ 0 h 81481"/>
                  <a:gd name="connsiteX1" fmla="*/ 325925 w 325925"/>
                  <a:gd name="connsiteY1" fmla="*/ 49794 h 81481"/>
                  <a:gd name="connsiteX2" fmla="*/ 67901 w 325925"/>
                  <a:gd name="connsiteY2" fmla="*/ 81481 h 81481"/>
                  <a:gd name="connsiteX3" fmla="*/ 0 w 325925"/>
                  <a:gd name="connsiteY3" fmla="*/ 0 h 81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925" h="81481">
                    <a:moveTo>
                      <a:pt x="0" y="0"/>
                    </a:moveTo>
                    <a:lnTo>
                      <a:pt x="325925" y="49794"/>
                    </a:lnTo>
                    <a:lnTo>
                      <a:pt x="67901" y="814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cxnSp>
          <p:nvCxnSpPr>
            <p:cNvPr id="22" name="直線コネクタ 21"/>
            <p:cNvCxnSpPr/>
            <p:nvPr/>
          </p:nvCxnSpPr>
          <p:spPr>
            <a:xfrm rot="5400000" flipH="1" flipV="1">
              <a:off x="6732005" y="3968531"/>
              <a:ext cx="1159468" cy="191894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1395016" y="2993962"/>
              <a:ext cx="1247309" cy="58587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219" name="グループ化 227"/>
            <p:cNvGrpSpPr>
              <a:grpSpLocks/>
            </p:cNvGrpSpPr>
            <p:nvPr/>
          </p:nvGrpSpPr>
          <p:grpSpPr bwMode="auto">
            <a:xfrm>
              <a:off x="7000892" y="5072074"/>
              <a:ext cx="417426" cy="510026"/>
              <a:chOff x="4674413" y="5223053"/>
              <a:chExt cx="446227" cy="526694"/>
            </a:xfrm>
          </p:grpSpPr>
          <p:sp>
            <p:nvSpPr>
              <p:cNvPr id="88" name="フリーフォーム 87"/>
              <p:cNvSpPr/>
              <p:nvPr/>
            </p:nvSpPr>
            <p:spPr>
              <a:xfrm>
                <a:off x="4675074" y="5221507"/>
                <a:ext cx="444457" cy="528991"/>
              </a:xfrm>
              <a:custGeom>
                <a:avLst/>
                <a:gdLst>
                  <a:gd name="connsiteX0" fmla="*/ 446227 w 446227"/>
                  <a:gd name="connsiteY0" fmla="*/ 0 h 526694"/>
                  <a:gd name="connsiteX1" fmla="*/ 438912 w 446227"/>
                  <a:gd name="connsiteY1" fmla="*/ 241401 h 526694"/>
                  <a:gd name="connsiteX2" fmla="*/ 248717 w 446227"/>
                  <a:gd name="connsiteY2" fmla="*/ 526694 h 526694"/>
                  <a:gd name="connsiteX3" fmla="*/ 0 w 446227"/>
                  <a:gd name="connsiteY3" fmla="*/ 475488 h 526694"/>
                  <a:gd name="connsiteX4" fmla="*/ 270662 w 446227"/>
                  <a:gd name="connsiteY4" fmla="*/ 270662 h 526694"/>
                  <a:gd name="connsiteX5" fmla="*/ 446227 w 446227"/>
                  <a:gd name="connsiteY5" fmla="*/ 0 h 526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6227" h="526694">
                    <a:moveTo>
                      <a:pt x="446227" y="0"/>
                    </a:moveTo>
                    <a:lnTo>
                      <a:pt x="438912" y="241401"/>
                    </a:lnTo>
                    <a:lnTo>
                      <a:pt x="248717" y="526694"/>
                    </a:lnTo>
                    <a:lnTo>
                      <a:pt x="0" y="475488"/>
                    </a:lnTo>
                    <a:lnTo>
                      <a:pt x="270662" y="270662"/>
                    </a:lnTo>
                    <a:lnTo>
                      <a:pt x="446227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89" name="フリーフォーム 88"/>
              <p:cNvSpPr/>
              <p:nvPr/>
            </p:nvSpPr>
            <p:spPr>
              <a:xfrm>
                <a:off x="4675074" y="5221507"/>
                <a:ext cx="444457" cy="468807"/>
              </a:xfrm>
              <a:custGeom>
                <a:avLst/>
                <a:gdLst>
                  <a:gd name="connsiteX0" fmla="*/ 0 w 446227"/>
                  <a:gd name="connsiteY0" fmla="*/ 468173 h 468173"/>
                  <a:gd name="connsiteX1" fmla="*/ 277977 w 446227"/>
                  <a:gd name="connsiteY1" fmla="*/ 248717 h 468173"/>
                  <a:gd name="connsiteX2" fmla="*/ 446227 w 446227"/>
                  <a:gd name="connsiteY2" fmla="*/ 0 h 468173"/>
                  <a:gd name="connsiteX3" fmla="*/ 182880 w 446227"/>
                  <a:gd name="connsiteY3" fmla="*/ 182880 h 468173"/>
                  <a:gd name="connsiteX4" fmla="*/ 0 w 446227"/>
                  <a:gd name="connsiteY4" fmla="*/ 468173 h 468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227" h="468173">
                    <a:moveTo>
                      <a:pt x="0" y="468173"/>
                    </a:moveTo>
                    <a:lnTo>
                      <a:pt x="277977" y="248717"/>
                    </a:lnTo>
                    <a:lnTo>
                      <a:pt x="446227" y="0"/>
                    </a:lnTo>
                    <a:lnTo>
                      <a:pt x="182880" y="182880"/>
                    </a:lnTo>
                    <a:lnTo>
                      <a:pt x="0" y="468173"/>
                    </a:lnTo>
                    <a:close/>
                  </a:path>
                </a:pathLst>
              </a:custGeom>
              <a:solidFill>
                <a:srgbClr val="006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cxnSp>
            <p:nvCxnSpPr>
              <p:cNvPr id="90" name="直線コネクタ 89"/>
              <p:cNvCxnSpPr>
                <a:stCxn id="89" idx="1"/>
                <a:endCxn id="88" idx="2"/>
              </p:cNvCxnSpPr>
              <p:nvPr/>
            </p:nvCxnSpPr>
            <p:spPr>
              <a:xfrm flipH="1">
                <a:off x="4921235" y="5471747"/>
                <a:ext cx="30771" cy="27875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220" name="グループ化 233"/>
            <p:cNvGrpSpPr>
              <a:grpSpLocks/>
            </p:cNvGrpSpPr>
            <p:nvPr/>
          </p:nvGrpSpPr>
          <p:grpSpPr bwMode="auto">
            <a:xfrm>
              <a:off x="4904337" y="4270889"/>
              <a:ext cx="431112" cy="566696"/>
              <a:chOff x="4667098" y="5164531"/>
              <a:chExt cx="460857" cy="585216"/>
            </a:xfrm>
          </p:grpSpPr>
          <p:sp>
            <p:nvSpPr>
              <p:cNvPr id="85" name="フリーフォーム 84"/>
              <p:cNvSpPr/>
              <p:nvPr/>
            </p:nvSpPr>
            <p:spPr>
              <a:xfrm>
                <a:off x="4673012" y="5163603"/>
                <a:ext cx="454715" cy="586010"/>
              </a:xfrm>
              <a:custGeom>
                <a:avLst/>
                <a:gdLst>
                  <a:gd name="connsiteX0" fmla="*/ 0 w 453542"/>
                  <a:gd name="connsiteY0" fmla="*/ 534010 h 585216"/>
                  <a:gd name="connsiteX1" fmla="*/ 248717 w 453542"/>
                  <a:gd name="connsiteY1" fmla="*/ 585216 h 585216"/>
                  <a:gd name="connsiteX2" fmla="*/ 438912 w 453542"/>
                  <a:gd name="connsiteY2" fmla="*/ 234087 h 585216"/>
                  <a:gd name="connsiteX3" fmla="*/ 453542 w 453542"/>
                  <a:gd name="connsiteY3" fmla="*/ 0 h 585216"/>
                  <a:gd name="connsiteX4" fmla="*/ 241401 w 453542"/>
                  <a:gd name="connsiteY4" fmla="*/ 373075 h 585216"/>
                  <a:gd name="connsiteX5" fmla="*/ 0 w 453542"/>
                  <a:gd name="connsiteY5" fmla="*/ 534010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542" h="585216">
                    <a:moveTo>
                      <a:pt x="0" y="534010"/>
                    </a:moveTo>
                    <a:lnTo>
                      <a:pt x="248717" y="585216"/>
                    </a:lnTo>
                    <a:lnTo>
                      <a:pt x="438912" y="234087"/>
                    </a:lnTo>
                    <a:lnTo>
                      <a:pt x="453542" y="0"/>
                    </a:lnTo>
                    <a:lnTo>
                      <a:pt x="241401" y="373075"/>
                    </a:lnTo>
                    <a:lnTo>
                      <a:pt x="0" y="53401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86" name="フリーフォーム 85"/>
              <p:cNvSpPr/>
              <p:nvPr/>
            </p:nvSpPr>
            <p:spPr>
              <a:xfrm>
                <a:off x="4666174" y="5169938"/>
                <a:ext cx="454715" cy="535328"/>
              </a:xfrm>
              <a:custGeom>
                <a:avLst/>
                <a:gdLst>
                  <a:gd name="connsiteX0" fmla="*/ 0 w 453542"/>
                  <a:gd name="connsiteY0" fmla="*/ 534010 h 534010"/>
                  <a:gd name="connsiteX1" fmla="*/ 263347 w 453542"/>
                  <a:gd name="connsiteY1" fmla="*/ 351130 h 534010"/>
                  <a:gd name="connsiteX2" fmla="*/ 453542 w 453542"/>
                  <a:gd name="connsiteY2" fmla="*/ 0 h 534010"/>
                  <a:gd name="connsiteX3" fmla="*/ 168249 w 453542"/>
                  <a:gd name="connsiteY3" fmla="*/ 204826 h 534010"/>
                  <a:gd name="connsiteX4" fmla="*/ 0 w 453542"/>
                  <a:gd name="connsiteY4" fmla="*/ 534010 h 53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542" h="534010">
                    <a:moveTo>
                      <a:pt x="0" y="534010"/>
                    </a:moveTo>
                    <a:lnTo>
                      <a:pt x="263347" y="351130"/>
                    </a:lnTo>
                    <a:lnTo>
                      <a:pt x="453542" y="0"/>
                    </a:lnTo>
                    <a:lnTo>
                      <a:pt x="168249" y="204826"/>
                    </a:lnTo>
                    <a:lnTo>
                      <a:pt x="0" y="534010"/>
                    </a:lnTo>
                    <a:close/>
                  </a:path>
                </a:pathLst>
              </a:custGeom>
              <a:solidFill>
                <a:srgbClr val="0064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cxnSp>
            <p:nvCxnSpPr>
              <p:cNvPr id="87" name="直線コネクタ 86"/>
              <p:cNvCxnSpPr>
                <a:stCxn id="86" idx="1"/>
                <a:endCxn id="85" idx="1"/>
              </p:cNvCxnSpPr>
              <p:nvPr/>
            </p:nvCxnSpPr>
            <p:spPr>
              <a:xfrm flipH="1">
                <a:off x="4922593" y="5521545"/>
                <a:ext cx="6838" cy="228068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221" name="グループ化 237"/>
            <p:cNvGrpSpPr>
              <a:grpSpLocks/>
            </p:cNvGrpSpPr>
            <p:nvPr/>
          </p:nvGrpSpPr>
          <p:grpSpPr bwMode="auto">
            <a:xfrm>
              <a:off x="2269014" y="3959847"/>
              <a:ext cx="472170" cy="495859"/>
              <a:chOff x="1967789" y="4652467"/>
              <a:chExt cx="504749" cy="512064"/>
            </a:xfrm>
          </p:grpSpPr>
          <p:sp>
            <p:nvSpPr>
              <p:cNvPr id="83" name="フリーフォーム 82"/>
              <p:cNvSpPr/>
              <p:nvPr/>
            </p:nvSpPr>
            <p:spPr>
              <a:xfrm>
                <a:off x="1966846" y="4820701"/>
                <a:ext cx="235906" cy="338937"/>
              </a:xfrm>
              <a:custGeom>
                <a:avLst/>
                <a:gdLst>
                  <a:gd name="connsiteX0" fmla="*/ 0 w 234086"/>
                  <a:gd name="connsiteY0" fmla="*/ 0 h 336499"/>
                  <a:gd name="connsiteX1" fmla="*/ 7315 w 234086"/>
                  <a:gd name="connsiteY1" fmla="*/ 263347 h 336499"/>
                  <a:gd name="connsiteX2" fmla="*/ 234086 w 234086"/>
                  <a:gd name="connsiteY2" fmla="*/ 336499 h 336499"/>
                  <a:gd name="connsiteX3" fmla="*/ 0 w 234086"/>
                  <a:gd name="connsiteY3" fmla="*/ 0 h 33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086" h="336499">
                    <a:moveTo>
                      <a:pt x="0" y="0"/>
                    </a:moveTo>
                    <a:lnTo>
                      <a:pt x="7315" y="263347"/>
                    </a:lnTo>
                    <a:lnTo>
                      <a:pt x="234086" y="3364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84" name="フリーフォーム 83"/>
              <p:cNvSpPr/>
              <p:nvPr/>
            </p:nvSpPr>
            <p:spPr>
              <a:xfrm>
                <a:off x="1966846" y="4652818"/>
                <a:ext cx="505998" cy="513155"/>
              </a:xfrm>
              <a:custGeom>
                <a:avLst/>
                <a:gdLst>
                  <a:gd name="connsiteX0" fmla="*/ 0 w 504749"/>
                  <a:gd name="connsiteY0" fmla="*/ 175565 h 512064"/>
                  <a:gd name="connsiteX1" fmla="*/ 263347 w 504749"/>
                  <a:gd name="connsiteY1" fmla="*/ 0 h 512064"/>
                  <a:gd name="connsiteX2" fmla="*/ 504749 w 504749"/>
                  <a:gd name="connsiteY2" fmla="*/ 343815 h 512064"/>
                  <a:gd name="connsiteX3" fmla="*/ 234086 w 504749"/>
                  <a:gd name="connsiteY3" fmla="*/ 512064 h 512064"/>
                  <a:gd name="connsiteX4" fmla="*/ 0 w 504749"/>
                  <a:gd name="connsiteY4" fmla="*/ 175565 h 51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749" h="512064">
                    <a:moveTo>
                      <a:pt x="0" y="175565"/>
                    </a:moveTo>
                    <a:lnTo>
                      <a:pt x="263347" y="0"/>
                    </a:lnTo>
                    <a:lnTo>
                      <a:pt x="504749" y="343815"/>
                    </a:lnTo>
                    <a:lnTo>
                      <a:pt x="234086" y="512064"/>
                    </a:lnTo>
                    <a:lnTo>
                      <a:pt x="0" y="175565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grpSp>
          <p:nvGrpSpPr>
            <p:cNvPr id="50222" name="グループ化 241"/>
            <p:cNvGrpSpPr>
              <a:grpSpLocks/>
            </p:cNvGrpSpPr>
            <p:nvPr/>
          </p:nvGrpSpPr>
          <p:grpSpPr bwMode="auto">
            <a:xfrm>
              <a:off x="524915" y="4288476"/>
              <a:ext cx="485856" cy="474609"/>
              <a:chOff x="1967789" y="4732934"/>
              <a:chExt cx="519379" cy="490119"/>
            </a:xfrm>
          </p:grpSpPr>
          <p:sp>
            <p:nvSpPr>
              <p:cNvPr id="81" name="フリーフォーム 80"/>
              <p:cNvSpPr/>
              <p:nvPr/>
            </p:nvSpPr>
            <p:spPr>
              <a:xfrm>
                <a:off x="1967985" y="4821543"/>
                <a:ext cx="225647" cy="402288"/>
              </a:xfrm>
              <a:custGeom>
                <a:avLst/>
                <a:gdLst>
                  <a:gd name="connsiteX0" fmla="*/ 0 w 226771"/>
                  <a:gd name="connsiteY0" fmla="*/ 0 h 402336"/>
                  <a:gd name="connsiteX1" fmla="*/ 7315 w 226771"/>
                  <a:gd name="connsiteY1" fmla="*/ 277977 h 402336"/>
                  <a:gd name="connsiteX2" fmla="*/ 226771 w 226771"/>
                  <a:gd name="connsiteY2" fmla="*/ 402336 h 402336"/>
                  <a:gd name="connsiteX3" fmla="*/ 0 w 226771"/>
                  <a:gd name="connsiteY3" fmla="*/ 0 h 402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771" h="402336">
                    <a:moveTo>
                      <a:pt x="0" y="0"/>
                    </a:moveTo>
                    <a:lnTo>
                      <a:pt x="7315" y="277977"/>
                    </a:lnTo>
                    <a:lnTo>
                      <a:pt x="226771" y="4023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4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82" name="フリーフォーム 81"/>
              <p:cNvSpPr/>
              <p:nvPr/>
            </p:nvSpPr>
            <p:spPr>
              <a:xfrm>
                <a:off x="1967985" y="4732850"/>
                <a:ext cx="519672" cy="484646"/>
              </a:xfrm>
              <a:custGeom>
                <a:avLst/>
                <a:gdLst>
                  <a:gd name="connsiteX0" fmla="*/ 0 w 519379"/>
                  <a:gd name="connsiteY0" fmla="*/ 95098 h 482804"/>
                  <a:gd name="connsiteX1" fmla="*/ 226771 w 519379"/>
                  <a:gd name="connsiteY1" fmla="*/ 482804 h 482804"/>
                  <a:gd name="connsiteX2" fmla="*/ 519379 w 519379"/>
                  <a:gd name="connsiteY2" fmla="*/ 380391 h 482804"/>
                  <a:gd name="connsiteX3" fmla="*/ 292608 w 519379"/>
                  <a:gd name="connsiteY3" fmla="*/ 0 h 482804"/>
                  <a:gd name="connsiteX4" fmla="*/ 0 w 519379"/>
                  <a:gd name="connsiteY4" fmla="*/ 95098 h 48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379" h="482804">
                    <a:moveTo>
                      <a:pt x="0" y="95098"/>
                    </a:moveTo>
                    <a:lnTo>
                      <a:pt x="226771" y="482804"/>
                    </a:lnTo>
                    <a:lnTo>
                      <a:pt x="519379" y="380391"/>
                    </a:lnTo>
                    <a:lnTo>
                      <a:pt x="292608" y="0"/>
                    </a:lnTo>
                    <a:lnTo>
                      <a:pt x="0" y="95098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0223" name="円柱 27"/>
            <p:cNvSpPr>
              <a:spLocks noChangeArrowheads="1"/>
            </p:cNvSpPr>
            <p:nvPr/>
          </p:nvSpPr>
          <p:spPr bwMode="auto">
            <a:xfrm rot="5768302">
              <a:off x="4400510" y="3785603"/>
              <a:ext cx="110426" cy="1336860"/>
            </a:xfrm>
            <a:prstGeom prst="can">
              <a:avLst>
                <a:gd name="adj" fmla="val 62550"/>
              </a:avLst>
            </a:prstGeom>
            <a:solidFill>
              <a:srgbClr val="4BACC6"/>
            </a:solidFill>
            <a:ln w="9525">
              <a:noFill/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50224" name="円柱 28"/>
            <p:cNvSpPr>
              <a:spLocks noChangeArrowheads="1"/>
            </p:cNvSpPr>
            <p:nvPr/>
          </p:nvSpPr>
          <p:spPr bwMode="auto">
            <a:xfrm rot="5796085">
              <a:off x="5457523" y="3367389"/>
              <a:ext cx="110426" cy="3412509"/>
            </a:xfrm>
            <a:prstGeom prst="can">
              <a:avLst>
                <a:gd name="adj" fmla="val 62522"/>
              </a:avLst>
            </a:prstGeom>
            <a:solidFill>
              <a:srgbClr val="4BACC6"/>
            </a:solidFill>
            <a:ln w="9525">
              <a:noFill/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50225" name="円柱 29"/>
            <p:cNvSpPr>
              <a:spLocks noChangeArrowheads="1"/>
            </p:cNvSpPr>
            <p:nvPr/>
          </p:nvSpPr>
          <p:spPr bwMode="auto">
            <a:xfrm rot="-4995188">
              <a:off x="2156754" y="3211630"/>
              <a:ext cx="101224" cy="2929578"/>
            </a:xfrm>
            <a:prstGeom prst="can">
              <a:avLst>
                <a:gd name="adj" fmla="val 62573"/>
              </a:avLst>
            </a:prstGeom>
            <a:solidFill>
              <a:srgbClr val="4BACC6"/>
            </a:solidFill>
            <a:ln w="9525">
              <a:noFill/>
              <a:round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50226" name="円柱 30"/>
            <p:cNvSpPr>
              <a:spLocks noChangeArrowheads="1"/>
            </p:cNvSpPr>
            <p:nvPr/>
          </p:nvSpPr>
          <p:spPr bwMode="auto">
            <a:xfrm rot="-5019644">
              <a:off x="3010944" y="3685463"/>
              <a:ext cx="113494" cy="1208931"/>
            </a:xfrm>
            <a:prstGeom prst="can">
              <a:avLst>
                <a:gd name="adj" fmla="val 62482"/>
              </a:avLst>
            </a:prstGeom>
            <a:solidFill>
              <a:srgbClr val="4BACC6"/>
            </a:solidFill>
            <a:ln w="9525">
              <a:noFill/>
              <a:round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grpSp>
          <p:nvGrpSpPr>
            <p:cNvPr id="50227" name="グループ化 173"/>
            <p:cNvGrpSpPr>
              <a:grpSpLocks/>
            </p:cNvGrpSpPr>
            <p:nvPr/>
          </p:nvGrpSpPr>
          <p:grpSpPr bwMode="auto">
            <a:xfrm rot="232568">
              <a:off x="1222814" y="3453772"/>
              <a:ext cx="614961" cy="296590"/>
              <a:chOff x="3122052" y="3494663"/>
              <a:chExt cx="657391" cy="306283"/>
            </a:xfrm>
          </p:grpSpPr>
          <p:grpSp>
            <p:nvGrpSpPr>
              <p:cNvPr id="50277" name="円柱 78"/>
              <p:cNvGrpSpPr>
                <a:grpSpLocks/>
              </p:cNvGrpSpPr>
              <p:nvPr/>
            </p:nvGrpSpPr>
            <p:grpSpPr bwMode="auto">
              <a:xfrm rot="-232568">
                <a:off x="3125408" y="3404140"/>
                <a:ext cx="645017" cy="390571"/>
                <a:chOff x="2584704" y="4858512"/>
                <a:chExt cx="323088" cy="219456"/>
              </a:xfrm>
            </p:grpSpPr>
            <p:pic>
              <p:nvPicPr>
                <p:cNvPr id="50279" name="円柱 78"/>
                <p:cNvPicPr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584704" y="4858512"/>
                  <a:ext cx="323088" cy="2194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0280" name="Text Box 54"/>
                <p:cNvSpPr txBox="1">
                  <a:spLocks noChangeArrowheads="1"/>
                </p:cNvSpPr>
                <p:nvPr/>
              </p:nvSpPr>
              <p:spPr bwMode="auto">
                <a:xfrm rot="-6938339">
                  <a:off x="2715149" y="4875945"/>
                  <a:ext cx="116349" cy="1588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/>
                  <a:endParaRPr lang="ja-JP" altLang="ja-JP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80" name="円/楕円 79"/>
              <p:cNvSpPr/>
              <p:nvPr/>
            </p:nvSpPr>
            <p:spPr>
              <a:xfrm>
                <a:off x="3135237" y="3604103"/>
                <a:ext cx="184620" cy="196393"/>
              </a:xfrm>
              <a:prstGeom prst="ellipse">
                <a:avLst/>
              </a:prstGeom>
              <a:solidFill>
                <a:srgbClr val="1F1F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3" name="円柱 32"/>
            <p:cNvSpPr/>
            <p:nvPr/>
          </p:nvSpPr>
          <p:spPr>
            <a:xfrm>
              <a:off x="7142233" y="4714762"/>
              <a:ext cx="102343" cy="613475"/>
            </a:xfrm>
            <a:prstGeom prst="can">
              <a:avLst>
                <a:gd name="adj" fmla="val 8693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50229" name="グループ化 177"/>
            <p:cNvGrpSpPr>
              <a:grpSpLocks/>
            </p:cNvGrpSpPr>
            <p:nvPr/>
          </p:nvGrpSpPr>
          <p:grpSpPr bwMode="auto">
            <a:xfrm rot="-599256">
              <a:off x="7116846" y="4088963"/>
              <a:ext cx="243000" cy="534586"/>
              <a:chOff x="5373232" y="3693657"/>
              <a:chExt cx="259766" cy="552056"/>
            </a:xfrm>
          </p:grpSpPr>
          <p:grpSp>
            <p:nvGrpSpPr>
              <p:cNvPr id="50273" name="円柱 76"/>
              <p:cNvGrpSpPr>
                <a:grpSpLocks/>
              </p:cNvGrpSpPr>
              <p:nvPr/>
            </p:nvGrpSpPr>
            <p:grpSpPr bwMode="auto">
              <a:xfrm rot="599256">
                <a:off x="5371650" y="3689026"/>
                <a:ext cx="316424" cy="564156"/>
                <a:chOff x="5736336" y="5273040"/>
                <a:chExt cx="158496" cy="316992"/>
              </a:xfrm>
            </p:grpSpPr>
            <p:pic>
              <p:nvPicPr>
                <p:cNvPr id="50275" name="円柱 76"/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736336" y="5273040"/>
                  <a:ext cx="158496" cy="3169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0276" name="Text Box 60"/>
                <p:cNvSpPr txBox="1">
                  <a:spLocks noChangeArrowheads="1"/>
                </p:cNvSpPr>
                <p:nvPr/>
              </p:nvSpPr>
              <p:spPr bwMode="auto">
                <a:xfrm rot="-10140896">
                  <a:off x="5768215" y="5326808"/>
                  <a:ext cx="103720" cy="1582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ja-JP" altLang="ja-JP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78" name="円/楕円 77"/>
              <p:cNvSpPr/>
              <p:nvPr/>
            </p:nvSpPr>
            <p:spPr>
              <a:xfrm>
                <a:off x="5373432" y="4035389"/>
                <a:ext cx="184620" cy="186891"/>
              </a:xfrm>
              <a:prstGeom prst="ellipse">
                <a:avLst/>
              </a:prstGeom>
              <a:solidFill>
                <a:srgbClr val="1F1F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5" name="円柱 34"/>
            <p:cNvSpPr/>
            <p:nvPr/>
          </p:nvSpPr>
          <p:spPr>
            <a:xfrm>
              <a:off x="5040997" y="3960187"/>
              <a:ext cx="108740" cy="613475"/>
            </a:xfrm>
            <a:prstGeom prst="can">
              <a:avLst>
                <a:gd name="adj" fmla="val 8693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36" name="円柱 35"/>
            <p:cNvSpPr/>
            <p:nvPr/>
          </p:nvSpPr>
          <p:spPr>
            <a:xfrm>
              <a:off x="2437639" y="3478608"/>
              <a:ext cx="124730" cy="791383"/>
            </a:xfrm>
            <a:prstGeom prst="can">
              <a:avLst>
                <a:gd name="adj" fmla="val 8693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円柱 36"/>
            <p:cNvSpPr/>
            <p:nvPr/>
          </p:nvSpPr>
          <p:spPr>
            <a:xfrm>
              <a:off x="697802" y="3806818"/>
              <a:ext cx="111937" cy="736170"/>
            </a:xfrm>
            <a:prstGeom prst="can">
              <a:avLst>
                <a:gd name="adj" fmla="val 8693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50233" name="円柱 37"/>
            <p:cNvSpPr>
              <a:spLocks noChangeArrowheads="1"/>
            </p:cNvSpPr>
            <p:nvPr/>
          </p:nvSpPr>
          <p:spPr bwMode="auto">
            <a:xfrm rot="-6929400">
              <a:off x="1009049" y="3457919"/>
              <a:ext cx="122695" cy="636449"/>
            </a:xfrm>
            <a:prstGeom prst="can">
              <a:avLst>
                <a:gd name="adj" fmla="val 86934"/>
              </a:avLst>
            </a:prstGeom>
            <a:solidFill>
              <a:srgbClr val="4BACC6"/>
            </a:solidFill>
            <a:ln w="9525">
              <a:noFill/>
              <a:round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grpSp>
          <p:nvGrpSpPr>
            <p:cNvPr id="50234" name="グループ化 221"/>
            <p:cNvGrpSpPr>
              <a:grpSpLocks/>
            </p:cNvGrpSpPr>
            <p:nvPr/>
          </p:nvGrpSpPr>
          <p:grpSpPr bwMode="auto">
            <a:xfrm>
              <a:off x="537991" y="3559940"/>
              <a:ext cx="615875" cy="474608"/>
              <a:chOff x="1331366" y="5618074"/>
              <a:chExt cx="658368" cy="490118"/>
            </a:xfrm>
          </p:grpSpPr>
          <p:sp>
            <p:nvSpPr>
              <p:cNvPr id="74" name="フリーフォーム 73"/>
              <p:cNvSpPr/>
              <p:nvPr/>
            </p:nvSpPr>
            <p:spPr>
              <a:xfrm>
                <a:off x="1331258" y="5619610"/>
                <a:ext cx="659845" cy="487813"/>
              </a:xfrm>
              <a:custGeom>
                <a:avLst/>
                <a:gdLst>
                  <a:gd name="connsiteX0" fmla="*/ 321869 w 658368"/>
                  <a:gd name="connsiteY0" fmla="*/ 175565 h 490118"/>
                  <a:gd name="connsiteX1" fmla="*/ 380391 w 658368"/>
                  <a:gd name="connsiteY1" fmla="*/ 490118 h 490118"/>
                  <a:gd name="connsiteX2" fmla="*/ 51207 w 658368"/>
                  <a:gd name="connsiteY2" fmla="*/ 446227 h 490118"/>
                  <a:gd name="connsiteX3" fmla="*/ 0 w 658368"/>
                  <a:gd name="connsiteY3" fmla="*/ 138989 h 490118"/>
                  <a:gd name="connsiteX4" fmla="*/ 358445 w 658368"/>
                  <a:gd name="connsiteY4" fmla="*/ 0 h 490118"/>
                  <a:gd name="connsiteX5" fmla="*/ 658368 w 658368"/>
                  <a:gd name="connsiteY5" fmla="*/ 36576 h 490118"/>
                  <a:gd name="connsiteX6" fmla="*/ 321869 w 658368"/>
                  <a:gd name="connsiteY6" fmla="*/ 175565 h 49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68" h="490118">
                    <a:moveTo>
                      <a:pt x="321869" y="175565"/>
                    </a:moveTo>
                    <a:lnTo>
                      <a:pt x="380391" y="490118"/>
                    </a:lnTo>
                    <a:lnTo>
                      <a:pt x="51207" y="446227"/>
                    </a:lnTo>
                    <a:lnTo>
                      <a:pt x="0" y="138989"/>
                    </a:lnTo>
                    <a:lnTo>
                      <a:pt x="358445" y="0"/>
                    </a:lnTo>
                    <a:lnTo>
                      <a:pt x="658368" y="36576"/>
                    </a:lnTo>
                    <a:lnTo>
                      <a:pt x="321869" y="175565"/>
                    </a:lnTo>
                    <a:close/>
                  </a:path>
                </a:pathLst>
              </a:custGeom>
              <a:solidFill>
                <a:srgbClr val="A08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cxnSp>
            <p:nvCxnSpPr>
              <p:cNvPr id="75" name="直線コネクタ 74"/>
              <p:cNvCxnSpPr>
                <a:stCxn id="74" idx="3"/>
                <a:endCxn id="74" idx="0"/>
              </p:cNvCxnSpPr>
              <p:nvPr/>
            </p:nvCxnSpPr>
            <p:spPr>
              <a:xfrm>
                <a:off x="1331258" y="5758986"/>
                <a:ext cx="321376" cy="34843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フリーフォーム 75"/>
              <p:cNvSpPr/>
              <p:nvPr/>
            </p:nvSpPr>
            <p:spPr>
              <a:xfrm>
                <a:off x="1652634" y="5663957"/>
                <a:ext cx="331632" cy="443467"/>
              </a:xfrm>
              <a:custGeom>
                <a:avLst/>
                <a:gdLst>
                  <a:gd name="connsiteX0" fmla="*/ 329184 w 329184"/>
                  <a:gd name="connsiteY0" fmla="*/ 0 h 446227"/>
                  <a:gd name="connsiteX1" fmla="*/ 51207 w 329184"/>
                  <a:gd name="connsiteY1" fmla="*/ 446227 h 446227"/>
                  <a:gd name="connsiteX2" fmla="*/ 0 w 329184"/>
                  <a:gd name="connsiteY2" fmla="*/ 131673 h 446227"/>
                  <a:gd name="connsiteX3" fmla="*/ 329184 w 329184"/>
                  <a:gd name="connsiteY3" fmla="*/ 0 h 446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184" h="446227">
                    <a:moveTo>
                      <a:pt x="329184" y="0"/>
                    </a:moveTo>
                    <a:lnTo>
                      <a:pt x="51207" y="446227"/>
                    </a:lnTo>
                    <a:lnTo>
                      <a:pt x="0" y="131673"/>
                    </a:lnTo>
                    <a:lnTo>
                      <a:pt x="329184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0235" name="円柱 39"/>
            <p:cNvSpPr>
              <a:spLocks noChangeArrowheads="1"/>
            </p:cNvSpPr>
            <p:nvPr/>
          </p:nvSpPr>
          <p:spPr bwMode="auto">
            <a:xfrm rot="-10195490">
              <a:off x="7139036" y="4463237"/>
              <a:ext cx="134326" cy="328208"/>
            </a:xfrm>
            <a:prstGeom prst="can">
              <a:avLst>
                <a:gd name="adj" fmla="val 86943"/>
              </a:avLst>
            </a:prstGeom>
            <a:solidFill>
              <a:srgbClr val="4BACC6"/>
            </a:solidFill>
            <a:ln w="9525">
              <a:noFill/>
              <a:round/>
              <a:headEnd/>
              <a:tailEnd/>
            </a:ln>
          </p:spPr>
          <p:txBody>
            <a:bodyPr rot="10800000"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4311801" y="2524655"/>
              <a:ext cx="57568" cy="644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>
            <a:xfrm flipV="1">
              <a:off x="3026113" y="2555329"/>
              <a:ext cx="1320868" cy="696293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円/楕円 42"/>
            <p:cNvSpPr/>
            <p:nvPr/>
          </p:nvSpPr>
          <p:spPr>
            <a:xfrm>
              <a:off x="5814969" y="2708697"/>
              <a:ext cx="57568" cy="6441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50239" name="グループ化 174"/>
            <p:cNvGrpSpPr>
              <a:grpSpLocks/>
            </p:cNvGrpSpPr>
            <p:nvPr/>
          </p:nvGrpSpPr>
          <p:grpSpPr bwMode="auto">
            <a:xfrm>
              <a:off x="2910398" y="3049066"/>
              <a:ext cx="614961" cy="296590"/>
              <a:chOff x="3122052" y="3494663"/>
              <a:chExt cx="657391" cy="306283"/>
            </a:xfrm>
          </p:grpSpPr>
          <p:grpSp>
            <p:nvGrpSpPr>
              <p:cNvPr id="50266" name="円柱 71"/>
              <p:cNvGrpSpPr>
                <a:grpSpLocks/>
              </p:cNvGrpSpPr>
              <p:nvPr/>
            </p:nvGrpSpPr>
            <p:grpSpPr bwMode="auto">
              <a:xfrm>
                <a:off x="3138411" y="3388045"/>
                <a:ext cx="620677" cy="423118"/>
                <a:chOff x="3493008" y="4614672"/>
                <a:chExt cx="310896" cy="237744"/>
              </a:xfrm>
            </p:grpSpPr>
            <p:pic>
              <p:nvPicPr>
                <p:cNvPr id="50268" name="円柱 71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93008" y="4614672"/>
                  <a:ext cx="310896" cy="2377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0269" name="Text Box 77"/>
                <p:cNvSpPr txBox="1">
                  <a:spLocks noChangeArrowheads="1"/>
                </p:cNvSpPr>
                <p:nvPr/>
              </p:nvSpPr>
              <p:spPr bwMode="auto">
                <a:xfrm rot="-7170906">
                  <a:off x="3616007" y="4639347"/>
                  <a:ext cx="116349" cy="1588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/>
                  <a:endParaRPr lang="ja-JP" altLang="ja-JP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73" name="円/楕円 72"/>
              <p:cNvSpPr/>
              <p:nvPr/>
            </p:nvSpPr>
            <p:spPr>
              <a:xfrm>
                <a:off x="3163697" y="3615147"/>
                <a:ext cx="184620" cy="186891"/>
              </a:xfrm>
              <a:prstGeom prst="ellipse">
                <a:avLst/>
              </a:prstGeom>
              <a:solidFill>
                <a:srgbClr val="1F1F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0240" name="円柱 44"/>
            <p:cNvSpPr>
              <a:spLocks noChangeArrowheads="1"/>
            </p:cNvSpPr>
            <p:nvPr/>
          </p:nvSpPr>
          <p:spPr bwMode="auto">
            <a:xfrm rot="-7024821">
              <a:off x="2718370" y="3063305"/>
              <a:ext cx="116560" cy="658835"/>
            </a:xfrm>
            <a:prstGeom prst="can">
              <a:avLst>
                <a:gd name="adj" fmla="val 86931"/>
              </a:avLst>
            </a:prstGeom>
            <a:solidFill>
              <a:srgbClr val="4BACC6"/>
            </a:solidFill>
            <a:ln w="9525">
              <a:noFill/>
              <a:round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grpSp>
          <p:nvGrpSpPr>
            <p:cNvPr id="50241" name="グループ化 216"/>
            <p:cNvGrpSpPr>
              <a:grpSpLocks/>
            </p:cNvGrpSpPr>
            <p:nvPr/>
          </p:nvGrpSpPr>
          <p:grpSpPr bwMode="auto">
            <a:xfrm>
              <a:off x="2302731" y="3193154"/>
              <a:ext cx="588502" cy="488775"/>
              <a:chOff x="1155801" y="4652467"/>
              <a:chExt cx="629107" cy="504748"/>
            </a:xfrm>
          </p:grpSpPr>
          <p:sp>
            <p:nvSpPr>
              <p:cNvPr id="69" name="フリーフォーム 68"/>
              <p:cNvSpPr/>
              <p:nvPr/>
            </p:nvSpPr>
            <p:spPr>
              <a:xfrm>
                <a:off x="1156423" y="4652663"/>
                <a:ext cx="629077" cy="503651"/>
              </a:xfrm>
              <a:custGeom>
                <a:avLst/>
                <a:gdLst>
                  <a:gd name="connsiteX0" fmla="*/ 0 w 629107"/>
                  <a:gd name="connsiteY0" fmla="*/ 146304 h 504748"/>
                  <a:gd name="connsiteX1" fmla="*/ 307239 w 629107"/>
                  <a:gd name="connsiteY1" fmla="*/ 0 h 504748"/>
                  <a:gd name="connsiteX2" fmla="*/ 629107 w 629107"/>
                  <a:gd name="connsiteY2" fmla="*/ 36576 h 504748"/>
                  <a:gd name="connsiteX3" fmla="*/ 314554 w 629107"/>
                  <a:gd name="connsiteY3" fmla="*/ 190195 h 504748"/>
                  <a:gd name="connsiteX4" fmla="*/ 380391 w 629107"/>
                  <a:gd name="connsiteY4" fmla="*/ 504748 h 504748"/>
                  <a:gd name="connsiteX5" fmla="*/ 43891 w 629107"/>
                  <a:gd name="connsiteY5" fmla="*/ 460857 h 504748"/>
                  <a:gd name="connsiteX6" fmla="*/ 0 w 629107"/>
                  <a:gd name="connsiteY6" fmla="*/ 146304 h 50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9107" h="504748">
                    <a:moveTo>
                      <a:pt x="0" y="146304"/>
                    </a:moveTo>
                    <a:lnTo>
                      <a:pt x="307239" y="0"/>
                    </a:lnTo>
                    <a:lnTo>
                      <a:pt x="629107" y="36576"/>
                    </a:lnTo>
                    <a:lnTo>
                      <a:pt x="314554" y="190195"/>
                    </a:lnTo>
                    <a:lnTo>
                      <a:pt x="380391" y="504748"/>
                    </a:lnTo>
                    <a:lnTo>
                      <a:pt x="43891" y="460857"/>
                    </a:lnTo>
                    <a:lnTo>
                      <a:pt x="0" y="146304"/>
                    </a:lnTo>
                    <a:close/>
                  </a:path>
                </a:pathLst>
              </a:custGeom>
              <a:solidFill>
                <a:srgbClr val="967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cxnSp>
            <p:nvCxnSpPr>
              <p:cNvPr id="70" name="直線コネクタ 69"/>
              <p:cNvCxnSpPr>
                <a:stCxn id="69" idx="0"/>
                <a:endCxn id="69" idx="3"/>
              </p:cNvCxnSpPr>
              <p:nvPr/>
            </p:nvCxnSpPr>
            <p:spPr>
              <a:xfrm>
                <a:off x="1156423" y="4798373"/>
                <a:ext cx="314538" cy="44347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フリーフォーム 70"/>
              <p:cNvSpPr/>
              <p:nvPr/>
            </p:nvSpPr>
            <p:spPr>
              <a:xfrm>
                <a:off x="1464124" y="4697009"/>
                <a:ext cx="314538" cy="452969"/>
              </a:xfrm>
              <a:custGeom>
                <a:avLst/>
                <a:gdLst>
                  <a:gd name="connsiteX0" fmla="*/ 314554 w 314554"/>
                  <a:gd name="connsiteY0" fmla="*/ 0 h 453543"/>
                  <a:gd name="connsiteX1" fmla="*/ 65837 w 314554"/>
                  <a:gd name="connsiteY1" fmla="*/ 453543 h 453543"/>
                  <a:gd name="connsiteX2" fmla="*/ 0 w 314554"/>
                  <a:gd name="connsiteY2" fmla="*/ 153620 h 453543"/>
                  <a:gd name="connsiteX3" fmla="*/ 314554 w 314554"/>
                  <a:gd name="connsiteY3" fmla="*/ 0 h 4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554" h="453543">
                    <a:moveTo>
                      <a:pt x="314554" y="0"/>
                    </a:moveTo>
                    <a:lnTo>
                      <a:pt x="65837" y="453543"/>
                    </a:lnTo>
                    <a:lnTo>
                      <a:pt x="0" y="153620"/>
                    </a:lnTo>
                    <a:lnTo>
                      <a:pt x="314554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cxnSp>
          <p:nvCxnSpPr>
            <p:cNvPr id="47" name="直線コネクタ 46"/>
            <p:cNvCxnSpPr>
              <a:stCxn id="68" idx="0"/>
            </p:cNvCxnSpPr>
            <p:nvPr/>
          </p:nvCxnSpPr>
          <p:spPr>
            <a:xfrm rot="5400000" flipH="1" flipV="1">
              <a:off x="5162736" y="2889612"/>
              <a:ext cx="834326" cy="527707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243" name="グループ化 178"/>
            <p:cNvGrpSpPr>
              <a:grpSpLocks/>
            </p:cNvGrpSpPr>
            <p:nvPr/>
          </p:nvGrpSpPr>
          <p:grpSpPr bwMode="auto">
            <a:xfrm rot="948086">
              <a:off x="5240077" y="3219728"/>
              <a:ext cx="262298" cy="586024"/>
              <a:chOff x="5373232" y="3693657"/>
              <a:chExt cx="259766" cy="552056"/>
            </a:xfrm>
          </p:grpSpPr>
          <p:grpSp>
            <p:nvGrpSpPr>
              <p:cNvPr id="50259" name="円柱 66"/>
              <p:cNvGrpSpPr>
                <a:grpSpLocks/>
              </p:cNvGrpSpPr>
              <p:nvPr/>
            </p:nvGrpSpPr>
            <p:grpSpPr bwMode="auto">
              <a:xfrm rot="-948086">
                <a:off x="5291762" y="3716532"/>
                <a:ext cx="473538" cy="504741"/>
                <a:chOff x="4687824" y="4791456"/>
                <a:chExt cx="256032" cy="310896"/>
              </a:xfrm>
            </p:grpSpPr>
            <p:pic>
              <p:nvPicPr>
                <p:cNvPr id="50261" name="円柱 66"/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687824" y="4791456"/>
                  <a:ext cx="256032" cy="3108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0262" name="Text Box 88"/>
                <p:cNvSpPr txBox="1">
                  <a:spLocks noChangeArrowheads="1"/>
                </p:cNvSpPr>
                <p:nvPr/>
              </p:nvSpPr>
              <p:spPr bwMode="auto">
                <a:xfrm rot="-8593554">
                  <a:off x="4776582" y="4837603"/>
                  <a:ext cx="111957" cy="176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ja-JP" altLang="ja-JP">
                    <a:solidFill>
                      <a:srgbClr val="FFFFFF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68" name="円/楕円 67"/>
              <p:cNvSpPr/>
              <p:nvPr/>
            </p:nvSpPr>
            <p:spPr>
              <a:xfrm>
                <a:off x="5355918" y="4040870"/>
                <a:ext cx="186874" cy="184933"/>
              </a:xfrm>
              <a:prstGeom prst="ellipse">
                <a:avLst/>
              </a:prstGeom>
              <a:solidFill>
                <a:srgbClr val="1F1F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0244" name="円柱 48"/>
            <p:cNvSpPr>
              <a:spLocks noChangeArrowheads="1"/>
            </p:cNvSpPr>
            <p:nvPr/>
          </p:nvSpPr>
          <p:spPr bwMode="auto">
            <a:xfrm rot="-8819944">
              <a:off x="5140142" y="3589033"/>
              <a:ext cx="137525" cy="441702"/>
            </a:xfrm>
            <a:prstGeom prst="can">
              <a:avLst>
                <a:gd name="adj" fmla="val 86941"/>
              </a:avLst>
            </a:prstGeom>
            <a:solidFill>
              <a:srgbClr val="4BACC6"/>
            </a:solidFill>
            <a:ln w="9525">
              <a:noFill/>
              <a:round/>
              <a:headEnd/>
              <a:tailEnd/>
            </a:ln>
          </p:spPr>
          <p:txBody>
            <a:bodyPr rot="10800000"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grpSp>
          <p:nvGrpSpPr>
            <p:cNvPr id="39" name="グループ化 199"/>
            <p:cNvGrpSpPr/>
            <p:nvPr/>
          </p:nvGrpSpPr>
          <p:grpSpPr>
            <a:xfrm>
              <a:off x="4825536" y="3627621"/>
              <a:ext cx="602189" cy="658784"/>
              <a:chOff x="4608576" y="4089197"/>
              <a:chExt cx="643738" cy="680313"/>
            </a:xfrm>
            <a:solidFill>
              <a:srgbClr val="A08200"/>
            </a:solidFill>
          </p:grpSpPr>
          <p:sp>
            <p:nvSpPr>
              <p:cNvPr id="64" name="フリーフォーム 63"/>
              <p:cNvSpPr/>
              <p:nvPr/>
            </p:nvSpPr>
            <p:spPr>
              <a:xfrm>
                <a:off x="4608576" y="4089197"/>
                <a:ext cx="636422" cy="672998"/>
              </a:xfrm>
              <a:custGeom>
                <a:avLst/>
                <a:gdLst>
                  <a:gd name="connsiteX0" fmla="*/ 0 w 636422"/>
                  <a:gd name="connsiteY0" fmla="*/ 592531 h 672998"/>
                  <a:gd name="connsiteX1" fmla="*/ 519379 w 636422"/>
                  <a:gd name="connsiteY1" fmla="*/ 672998 h 672998"/>
                  <a:gd name="connsiteX2" fmla="*/ 541325 w 636422"/>
                  <a:gd name="connsiteY2" fmla="*/ 212141 h 672998"/>
                  <a:gd name="connsiteX3" fmla="*/ 636422 w 636422"/>
                  <a:gd name="connsiteY3" fmla="*/ 65837 h 672998"/>
                  <a:gd name="connsiteX4" fmla="*/ 138989 w 636422"/>
                  <a:gd name="connsiteY4" fmla="*/ 0 h 672998"/>
                  <a:gd name="connsiteX5" fmla="*/ 7315 w 636422"/>
                  <a:gd name="connsiteY5" fmla="*/ 153619 h 672998"/>
                  <a:gd name="connsiteX6" fmla="*/ 0 w 636422"/>
                  <a:gd name="connsiteY6" fmla="*/ 592531 h 67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6422" h="672998">
                    <a:moveTo>
                      <a:pt x="0" y="592531"/>
                    </a:moveTo>
                    <a:lnTo>
                      <a:pt x="519379" y="672998"/>
                    </a:lnTo>
                    <a:lnTo>
                      <a:pt x="541325" y="212141"/>
                    </a:lnTo>
                    <a:lnTo>
                      <a:pt x="636422" y="65837"/>
                    </a:lnTo>
                    <a:lnTo>
                      <a:pt x="138989" y="0"/>
                    </a:lnTo>
                    <a:lnTo>
                      <a:pt x="7315" y="153619"/>
                    </a:lnTo>
                    <a:lnTo>
                      <a:pt x="0" y="592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cxnSp>
            <p:nvCxnSpPr>
              <p:cNvPr id="65" name="直線コネクタ 64"/>
              <p:cNvCxnSpPr>
                <a:stCxn id="64" idx="5"/>
                <a:endCxn id="64" idx="2"/>
              </p:cNvCxnSpPr>
              <p:nvPr/>
            </p:nvCxnSpPr>
            <p:spPr>
              <a:xfrm>
                <a:off x="4615891" y="4242816"/>
                <a:ext cx="534010" cy="58522"/>
              </a:xfrm>
              <a:prstGeom prst="lin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フリーフォーム 65"/>
              <p:cNvSpPr/>
              <p:nvPr/>
            </p:nvSpPr>
            <p:spPr>
              <a:xfrm>
                <a:off x="5127955" y="4147718"/>
                <a:ext cx="124359" cy="621792"/>
              </a:xfrm>
              <a:custGeom>
                <a:avLst/>
                <a:gdLst>
                  <a:gd name="connsiteX0" fmla="*/ 124359 w 124359"/>
                  <a:gd name="connsiteY0" fmla="*/ 0 h 621792"/>
                  <a:gd name="connsiteX1" fmla="*/ 29261 w 124359"/>
                  <a:gd name="connsiteY1" fmla="*/ 168250 h 621792"/>
                  <a:gd name="connsiteX2" fmla="*/ 0 w 124359"/>
                  <a:gd name="connsiteY2" fmla="*/ 621792 h 621792"/>
                  <a:gd name="connsiteX3" fmla="*/ 124359 w 124359"/>
                  <a:gd name="connsiteY3" fmla="*/ 0 h 62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59" h="621792">
                    <a:moveTo>
                      <a:pt x="124359" y="0"/>
                    </a:moveTo>
                    <a:lnTo>
                      <a:pt x="29261" y="168250"/>
                    </a:lnTo>
                    <a:lnTo>
                      <a:pt x="0" y="621792"/>
                    </a:lnTo>
                    <a:lnTo>
                      <a:pt x="1243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</p:grpSp>
        <p:sp>
          <p:nvSpPr>
            <p:cNvPr id="50246" name="円柱 50"/>
            <p:cNvSpPr>
              <a:spLocks noChangeArrowheads="1"/>
            </p:cNvSpPr>
            <p:nvPr/>
          </p:nvSpPr>
          <p:spPr bwMode="auto">
            <a:xfrm rot="-8009198">
              <a:off x="2949166" y="4070972"/>
              <a:ext cx="141099" cy="1931730"/>
            </a:xfrm>
            <a:prstGeom prst="can">
              <a:avLst>
                <a:gd name="adj" fmla="val 86961"/>
              </a:avLst>
            </a:prstGeom>
            <a:solidFill>
              <a:srgbClr val="4BACC6"/>
            </a:solidFill>
            <a:ln w="9525">
              <a:noFill/>
              <a:round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50247" name="テキスト ボックス 51"/>
            <p:cNvSpPr txBox="1">
              <a:spLocks noChangeArrowheads="1"/>
            </p:cNvSpPr>
            <p:nvPr/>
          </p:nvSpPr>
          <p:spPr bwMode="auto">
            <a:xfrm>
              <a:off x="3365124" y="3770009"/>
              <a:ext cx="1212129" cy="999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b="1">
                  <a:solidFill>
                    <a:srgbClr val="D60093"/>
                  </a:solidFill>
                  <a:latin typeface="Calibri" pitchFamily="34" charset="0"/>
                </a:rPr>
                <a:t>prism</a:t>
              </a:r>
            </a:p>
          </p:txBody>
        </p:sp>
        <p:sp>
          <p:nvSpPr>
            <p:cNvPr id="50248" name="円柱 52"/>
            <p:cNvSpPr>
              <a:spLocks noChangeArrowheads="1"/>
            </p:cNvSpPr>
            <p:nvPr/>
          </p:nvSpPr>
          <p:spPr bwMode="auto">
            <a:xfrm rot="-8009198">
              <a:off x="2960359" y="4557084"/>
              <a:ext cx="141099" cy="1934930"/>
            </a:xfrm>
            <a:prstGeom prst="can">
              <a:avLst>
                <a:gd name="adj" fmla="val 86914"/>
              </a:avLst>
            </a:prstGeom>
            <a:solidFill>
              <a:srgbClr val="4BACC6"/>
            </a:solidFill>
            <a:ln w="9525">
              <a:noFill/>
              <a:round/>
              <a:headEnd/>
              <a:tailEnd/>
            </a:ln>
          </p:spPr>
          <p:txBody>
            <a:bodyPr vert="eaVert" anchor="ctr"/>
            <a:lstStyle/>
            <a:p>
              <a:pPr algn="ctr"/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50249" name="テキスト ボックス 53"/>
            <p:cNvSpPr txBox="1">
              <a:spLocks noChangeArrowheads="1"/>
            </p:cNvSpPr>
            <p:nvPr/>
          </p:nvSpPr>
          <p:spPr bwMode="auto">
            <a:xfrm>
              <a:off x="1091184" y="1592172"/>
              <a:ext cx="2325112" cy="1410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1400" b="1">
                  <a:solidFill>
                    <a:srgbClr val="D60093"/>
                  </a:solidFill>
                  <a:latin typeface="Calibri" pitchFamily="34" charset="0"/>
                </a:rPr>
                <a:t>UV lasers</a:t>
              </a:r>
            </a:p>
            <a:p>
              <a:pPr algn="ctr"/>
              <a:r>
                <a:rPr lang="en-US" altLang="ja-JP" sz="1400" b="1">
                  <a:solidFill>
                    <a:srgbClr val="D60093"/>
                  </a:solidFill>
                  <a:latin typeface="Calibri" pitchFamily="34" charset="0"/>
                </a:rPr>
                <a:t>(355/266 nm)</a:t>
              </a:r>
            </a:p>
          </p:txBody>
        </p:sp>
        <p:sp>
          <p:nvSpPr>
            <p:cNvPr id="50250" name="テキスト ボックス 54"/>
            <p:cNvSpPr txBox="1">
              <a:spLocks noChangeArrowheads="1"/>
            </p:cNvSpPr>
            <p:nvPr/>
          </p:nvSpPr>
          <p:spPr bwMode="auto">
            <a:xfrm>
              <a:off x="5690237" y="3963254"/>
              <a:ext cx="1794206" cy="588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b="1">
                  <a:solidFill>
                    <a:srgbClr val="D60093"/>
                  </a:solidFill>
                  <a:latin typeface="Calibri" pitchFamily="34" charset="0"/>
                </a:rPr>
                <a:t>expander</a:t>
              </a:r>
            </a:p>
          </p:txBody>
        </p:sp>
        <p:sp>
          <p:nvSpPr>
            <p:cNvPr id="50251" name="テキスト ボックス 55"/>
            <p:cNvSpPr txBox="1">
              <a:spLocks noChangeArrowheads="1"/>
            </p:cNvSpPr>
            <p:nvPr/>
          </p:nvSpPr>
          <p:spPr bwMode="auto">
            <a:xfrm>
              <a:off x="5159331" y="5518414"/>
              <a:ext cx="3965804" cy="999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1400" b="1">
                  <a:solidFill>
                    <a:srgbClr val="D60093"/>
                  </a:solidFill>
                  <a:latin typeface="Calibri" pitchFamily="34" charset="0"/>
                </a:rPr>
                <a:t>AR-coated mirror</a:t>
              </a:r>
            </a:p>
            <a:p>
              <a:pPr algn="ctr"/>
              <a:r>
                <a:rPr lang="en-US" altLang="ja-JP" sz="1400" b="1">
                  <a:solidFill>
                    <a:srgbClr val="D60093"/>
                  </a:solidFill>
                  <a:latin typeface="Calibri" pitchFamily="34" charset="0"/>
                </a:rPr>
                <a:t>w/ stepping motor</a:t>
              </a:r>
            </a:p>
          </p:txBody>
        </p:sp>
        <p:sp>
          <p:nvSpPr>
            <p:cNvPr id="57" name="フリーフォーム 56"/>
            <p:cNvSpPr/>
            <p:nvPr/>
          </p:nvSpPr>
          <p:spPr>
            <a:xfrm>
              <a:off x="6847996" y="2429565"/>
              <a:ext cx="1208931" cy="914078"/>
            </a:xfrm>
            <a:custGeom>
              <a:avLst/>
              <a:gdLst>
                <a:gd name="connsiteX0" fmla="*/ 0 w 1209675"/>
                <a:gd name="connsiteY0" fmla="*/ 838200 h 914400"/>
                <a:gd name="connsiteX1" fmla="*/ 285750 w 1209675"/>
                <a:gd name="connsiteY1" fmla="*/ 161925 h 914400"/>
                <a:gd name="connsiteX2" fmla="*/ 466725 w 1209675"/>
                <a:gd name="connsiteY2" fmla="*/ 0 h 914400"/>
                <a:gd name="connsiteX3" fmla="*/ 1085850 w 1209675"/>
                <a:gd name="connsiteY3" fmla="*/ 47625 h 914400"/>
                <a:gd name="connsiteX4" fmla="*/ 1209675 w 1209675"/>
                <a:gd name="connsiteY4" fmla="*/ 247650 h 914400"/>
                <a:gd name="connsiteX5" fmla="*/ 1190625 w 1209675"/>
                <a:gd name="connsiteY5" fmla="*/ 914400 h 914400"/>
                <a:gd name="connsiteX6" fmla="*/ 1038225 w 1209675"/>
                <a:gd name="connsiteY6" fmla="*/ 685800 h 914400"/>
                <a:gd name="connsiteX7" fmla="*/ 209550 w 1209675"/>
                <a:gd name="connsiteY7" fmla="*/ 609600 h 914400"/>
                <a:gd name="connsiteX8" fmla="*/ 0 w 1209675"/>
                <a:gd name="connsiteY8" fmla="*/ 838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675" h="914400">
                  <a:moveTo>
                    <a:pt x="0" y="838200"/>
                  </a:moveTo>
                  <a:lnTo>
                    <a:pt x="285750" y="161925"/>
                  </a:lnTo>
                  <a:lnTo>
                    <a:pt x="466725" y="0"/>
                  </a:lnTo>
                  <a:lnTo>
                    <a:pt x="1085850" y="47625"/>
                  </a:lnTo>
                  <a:lnTo>
                    <a:pt x="1209675" y="247650"/>
                  </a:lnTo>
                  <a:lnTo>
                    <a:pt x="1190625" y="914400"/>
                  </a:lnTo>
                  <a:lnTo>
                    <a:pt x="1038225" y="685800"/>
                  </a:lnTo>
                  <a:lnTo>
                    <a:pt x="209550" y="609600"/>
                  </a:lnTo>
                  <a:lnTo>
                    <a:pt x="0" y="8382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cxnSp>
          <p:nvCxnSpPr>
            <p:cNvPr id="58" name="直線コネクタ 57"/>
            <p:cNvCxnSpPr>
              <a:stCxn id="57" idx="7"/>
              <a:endCxn id="57" idx="2"/>
            </p:cNvCxnSpPr>
            <p:nvPr/>
          </p:nvCxnSpPr>
          <p:spPr>
            <a:xfrm flipV="1">
              <a:off x="7059079" y="2429565"/>
              <a:ext cx="255858" cy="6104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>
              <a:stCxn id="57" idx="3"/>
              <a:endCxn id="57" idx="6"/>
            </p:cNvCxnSpPr>
            <p:nvPr/>
          </p:nvCxnSpPr>
          <p:spPr>
            <a:xfrm flipH="1">
              <a:off x="7887421" y="2475577"/>
              <a:ext cx="47972" cy="6380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フリーフォーム 59"/>
            <p:cNvSpPr/>
            <p:nvPr/>
          </p:nvSpPr>
          <p:spPr>
            <a:xfrm>
              <a:off x="6953538" y="4466303"/>
              <a:ext cx="530906" cy="638014"/>
            </a:xfrm>
            <a:custGeom>
              <a:avLst/>
              <a:gdLst>
                <a:gd name="connsiteX0" fmla="*/ 55266 w 532562"/>
                <a:gd name="connsiteY0" fmla="*/ 0 h 638070"/>
                <a:gd name="connsiteX1" fmla="*/ 15072 w 532562"/>
                <a:gd name="connsiteY1" fmla="*/ 140677 h 638070"/>
                <a:gd name="connsiteX2" fmla="*/ 0 w 532562"/>
                <a:gd name="connsiteY2" fmla="*/ 577780 h 638070"/>
                <a:gd name="connsiteX3" fmla="*/ 477297 w 532562"/>
                <a:gd name="connsiteY3" fmla="*/ 638070 h 638070"/>
                <a:gd name="connsiteX4" fmla="*/ 497393 w 532562"/>
                <a:gd name="connsiteY4" fmla="*/ 190918 h 638070"/>
                <a:gd name="connsiteX5" fmla="*/ 532562 w 532562"/>
                <a:gd name="connsiteY5" fmla="*/ 60290 h 638070"/>
                <a:gd name="connsiteX6" fmla="*/ 55266 w 532562"/>
                <a:gd name="connsiteY6" fmla="*/ 0 h 63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2562" h="638070">
                  <a:moveTo>
                    <a:pt x="55266" y="0"/>
                  </a:moveTo>
                  <a:lnTo>
                    <a:pt x="15072" y="140677"/>
                  </a:lnTo>
                  <a:lnTo>
                    <a:pt x="0" y="577780"/>
                  </a:lnTo>
                  <a:lnTo>
                    <a:pt x="477297" y="638070"/>
                  </a:lnTo>
                  <a:lnTo>
                    <a:pt x="497393" y="190918"/>
                  </a:lnTo>
                  <a:lnTo>
                    <a:pt x="532562" y="60290"/>
                  </a:lnTo>
                  <a:lnTo>
                    <a:pt x="55266" y="0"/>
                  </a:lnTo>
                  <a:close/>
                </a:path>
              </a:pathLst>
            </a:custGeom>
            <a:solidFill>
              <a:srgbClr val="A0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cxnSp>
          <p:nvCxnSpPr>
            <p:cNvPr id="61" name="直線コネクタ 60"/>
            <p:cNvCxnSpPr>
              <a:stCxn id="60" idx="1"/>
              <a:endCxn id="60" idx="4"/>
            </p:cNvCxnSpPr>
            <p:nvPr/>
          </p:nvCxnSpPr>
          <p:spPr>
            <a:xfrm>
              <a:off x="6969529" y="4607402"/>
              <a:ext cx="479734" cy="49078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フリーフォーム 61"/>
            <p:cNvSpPr/>
            <p:nvPr/>
          </p:nvSpPr>
          <p:spPr>
            <a:xfrm>
              <a:off x="7430074" y="4546055"/>
              <a:ext cx="51172" cy="567466"/>
            </a:xfrm>
            <a:custGeom>
              <a:avLst/>
              <a:gdLst>
                <a:gd name="connsiteX0" fmla="*/ 50242 w 50242"/>
                <a:gd name="connsiteY0" fmla="*/ 0 h 567731"/>
                <a:gd name="connsiteX1" fmla="*/ 15073 w 50242"/>
                <a:gd name="connsiteY1" fmla="*/ 125604 h 567731"/>
                <a:gd name="connsiteX2" fmla="*/ 0 w 50242"/>
                <a:gd name="connsiteY2" fmla="*/ 567731 h 567731"/>
                <a:gd name="connsiteX3" fmla="*/ 50242 w 50242"/>
                <a:gd name="connsiteY3" fmla="*/ 0 h 56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42" h="567731">
                  <a:moveTo>
                    <a:pt x="50242" y="0"/>
                  </a:moveTo>
                  <a:lnTo>
                    <a:pt x="15073" y="125604"/>
                  </a:lnTo>
                  <a:lnTo>
                    <a:pt x="0" y="567731"/>
                  </a:lnTo>
                  <a:lnTo>
                    <a:pt x="5024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  <p:cxnSp>
          <p:nvCxnSpPr>
            <p:cNvPr id="63" name="直線コネクタ 62"/>
            <p:cNvCxnSpPr>
              <a:stCxn id="64" idx="5"/>
              <a:endCxn id="66" idx="1"/>
            </p:cNvCxnSpPr>
            <p:nvPr/>
          </p:nvCxnSpPr>
          <p:spPr>
            <a:xfrm>
              <a:off x="4833112" y="3776144"/>
              <a:ext cx="505320" cy="70549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8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0825" y="954088"/>
            <a:ext cx="8731250" cy="2711450"/>
          </a:xfrm>
        </p:spPr>
        <p:txBody>
          <a:bodyPr/>
          <a:lstStyle/>
          <a:p>
            <a:pPr eaLnBrk="1" hangingPunct="1">
              <a:spcBef>
                <a:spcPts val="400"/>
              </a:spcBef>
              <a:buFont typeface="Wingdings" pitchFamily="2" charset="2"/>
              <a:buNone/>
            </a:pPr>
            <a:r>
              <a:rPr lang="en-US" altLang="ja-JP" sz="2000" smtClean="0">
                <a:cs typeface="Arial" pitchFamily="34" charset="0"/>
                <a:sym typeface="Symbol" pitchFamily="18" charset="2"/>
              </a:rPr>
              <a:t>We are aiming to produce one-order higher intensity photon beam :</a:t>
            </a:r>
          </a:p>
          <a:p>
            <a:pPr eaLnBrk="1" hangingPunct="1">
              <a:spcBef>
                <a:spcPts val="400"/>
              </a:spcBef>
              <a:buFont typeface="Wingdings" pitchFamily="2" charset="2"/>
              <a:buNone/>
            </a:pPr>
            <a:r>
              <a:rPr lang="en-US" altLang="ja-JP" sz="2000" smtClean="0">
                <a:cs typeface="Arial" pitchFamily="34" charset="0"/>
                <a:sym typeface="Symbol" pitchFamily="18" charset="2"/>
              </a:rPr>
              <a:t>            </a:t>
            </a:r>
            <a:r>
              <a:rPr lang="en-US" altLang="ja-JP" sz="200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LEP intensity  10</a:t>
            </a:r>
            <a:r>
              <a:rPr lang="en-US" altLang="ja-JP" sz="2000" baseline="3000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7</a:t>
            </a:r>
            <a:r>
              <a:rPr lang="en-US" altLang="ja-JP" sz="200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 cps for E</a:t>
            </a:r>
            <a:r>
              <a:rPr lang="en-US" altLang="ja-JP" sz="2000" baseline="-2500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</a:t>
            </a:r>
            <a:r>
              <a:rPr lang="en-US" altLang="ja-JP" sz="200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&lt;2.4 GeV beam (355 nm)</a:t>
            </a:r>
            <a:endParaRPr lang="en-US" altLang="ja-JP" sz="2000" smtClean="0">
              <a:cs typeface="Arial" pitchFamily="34" charset="0"/>
              <a:sym typeface="Symbol" pitchFamily="18" charset="2"/>
            </a:endParaRPr>
          </a:p>
          <a:p>
            <a:pPr eaLnBrk="1" hangingPunct="1">
              <a:spcBef>
                <a:spcPts val="400"/>
              </a:spcBef>
              <a:buFont typeface="Wingdings" pitchFamily="2" charset="2"/>
              <a:buNone/>
            </a:pPr>
            <a:r>
              <a:rPr lang="en-US" altLang="ja-JP" sz="200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                                   10</a:t>
            </a:r>
            <a:r>
              <a:rPr lang="en-US" altLang="ja-JP" sz="2000" baseline="3000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6</a:t>
            </a:r>
            <a:r>
              <a:rPr lang="en-US" altLang="ja-JP" sz="200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 cps for E</a:t>
            </a:r>
            <a:r>
              <a:rPr lang="en-US" altLang="ja-JP" sz="2000" baseline="-2500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</a:t>
            </a:r>
            <a:r>
              <a:rPr lang="en-US" altLang="ja-JP" sz="200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&lt;2.9 GeV beam (266 nm)</a:t>
            </a:r>
            <a:endParaRPr lang="en-US" altLang="ja-JP" sz="2000" smtClean="0">
              <a:cs typeface="Arial" pitchFamily="34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en-US" altLang="ja-JP" sz="2000" smtClean="0">
                <a:solidFill>
                  <a:srgbClr val="00B050"/>
                </a:solidFill>
                <a:cs typeface="Arial" pitchFamily="34" charset="0"/>
              </a:rPr>
              <a:t>Simultaneous injection of 4-lasers                                                        [x4]</a:t>
            </a:r>
          </a:p>
          <a:p>
            <a:pPr eaLnBrk="1" hangingPunct="1">
              <a:spcBef>
                <a:spcPts val="400"/>
              </a:spcBef>
            </a:pPr>
            <a:r>
              <a:rPr lang="en-US" altLang="ja-JP" sz="2000" smtClean="0">
                <a:solidFill>
                  <a:srgbClr val="00B050"/>
                </a:solidFill>
                <a:cs typeface="Arial" pitchFamily="34" charset="0"/>
                <a:sym typeface="Symbol" pitchFamily="18" charset="2"/>
              </a:rPr>
              <a:t>Higher output power and lower power consumption CW lasers.</a:t>
            </a:r>
          </a:p>
          <a:p>
            <a:pPr eaLnBrk="1" hangingPunct="1">
              <a:spcBef>
                <a:spcPts val="400"/>
              </a:spcBef>
              <a:buFont typeface="Wingdings" pitchFamily="2" charset="2"/>
              <a:buNone/>
            </a:pPr>
            <a:r>
              <a:rPr lang="en-US" altLang="ja-JP" sz="2000" smtClean="0">
                <a:solidFill>
                  <a:srgbClr val="00B050"/>
                </a:solidFill>
                <a:cs typeface="Arial" pitchFamily="34" charset="0"/>
                <a:sym typeface="Symbol" pitchFamily="18" charset="2"/>
              </a:rPr>
              <a:t>     355 nm (for 2.4 GeV) 8 W16 W, 266 nm (for 2.9 GeV) 1 W2 W   [x2]</a:t>
            </a:r>
            <a:endParaRPr lang="en-US" altLang="ja-JP" sz="2000" smtClean="0">
              <a:solidFill>
                <a:srgbClr val="00B050"/>
              </a:solidFill>
              <a:cs typeface="Arial" pitchFamily="34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en-US" altLang="ja-JP" sz="2000" smtClean="0">
                <a:solidFill>
                  <a:srgbClr val="00B050"/>
                </a:solidFill>
                <a:cs typeface="Arial" pitchFamily="34" charset="0"/>
              </a:rPr>
              <a:t>Laser beam shaping with cylindrical expander                                     [x2]</a:t>
            </a:r>
          </a:p>
        </p:txBody>
      </p:sp>
      <p:grpSp>
        <p:nvGrpSpPr>
          <p:cNvPr id="50181" name="Group 112"/>
          <p:cNvGrpSpPr>
            <a:grpSpLocks/>
          </p:cNvGrpSpPr>
          <p:nvPr/>
        </p:nvGrpSpPr>
        <p:grpSpPr bwMode="auto">
          <a:xfrm>
            <a:off x="5876925" y="3563938"/>
            <a:ext cx="2528888" cy="1379537"/>
            <a:chOff x="3553" y="388"/>
            <a:chExt cx="1593" cy="869"/>
          </a:xfrm>
        </p:grpSpPr>
        <p:sp>
          <p:nvSpPr>
            <p:cNvPr id="50185" name="Oval 113"/>
            <p:cNvSpPr>
              <a:spLocks noChangeArrowheads="1"/>
            </p:cNvSpPr>
            <p:nvPr/>
          </p:nvSpPr>
          <p:spPr bwMode="auto">
            <a:xfrm>
              <a:off x="3619" y="758"/>
              <a:ext cx="485" cy="4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86" name="Oval 114"/>
            <p:cNvSpPr>
              <a:spLocks noChangeArrowheads="1"/>
            </p:cNvSpPr>
            <p:nvPr/>
          </p:nvSpPr>
          <p:spPr bwMode="auto">
            <a:xfrm>
              <a:off x="3553" y="949"/>
              <a:ext cx="611" cy="11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87" name="Oval 115"/>
            <p:cNvSpPr>
              <a:spLocks noChangeArrowheads="1"/>
            </p:cNvSpPr>
            <p:nvPr/>
          </p:nvSpPr>
          <p:spPr bwMode="auto">
            <a:xfrm>
              <a:off x="4564" y="872"/>
              <a:ext cx="485" cy="28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88" name="Oval 116"/>
            <p:cNvSpPr>
              <a:spLocks noChangeArrowheads="1"/>
            </p:cNvSpPr>
            <p:nvPr/>
          </p:nvSpPr>
          <p:spPr bwMode="auto">
            <a:xfrm>
              <a:off x="4498" y="949"/>
              <a:ext cx="611" cy="118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89" name="AutoShape 117"/>
            <p:cNvSpPr>
              <a:spLocks noChangeArrowheads="1"/>
            </p:cNvSpPr>
            <p:nvPr/>
          </p:nvSpPr>
          <p:spPr bwMode="auto">
            <a:xfrm>
              <a:off x="4227" y="849"/>
              <a:ext cx="207" cy="30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90" name="Line 118"/>
            <p:cNvSpPr>
              <a:spLocks noChangeShapeType="1"/>
            </p:cNvSpPr>
            <p:nvPr/>
          </p:nvSpPr>
          <p:spPr bwMode="auto">
            <a:xfrm flipV="1">
              <a:off x="3553" y="475"/>
              <a:ext cx="0" cy="5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191" name="Line 119"/>
            <p:cNvSpPr>
              <a:spLocks noChangeShapeType="1"/>
            </p:cNvSpPr>
            <p:nvPr/>
          </p:nvSpPr>
          <p:spPr bwMode="auto">
            <a:xfrm flipV="1">
              <a:off x="4164" y="475"/>
              <a:ext cx="0" cy="5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192" name="Line 120"/>
            <p:cNvSpPr>
              <a:spLocks noChangeShapeType="1"/>
            </p:cNvSpPr>
            <p:nvPr/>
          </p:nvSpPr>
          <p:spPr bwMode="auto">
            <a:xfrm>
              <a:off x="3553" y="560"/>
              <a:ext cx="6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193" name="Line 121"/>
            <p:cNvSpPr>
              <a:spLocks noChangeShapeType="1"/>
            </p:cNvSpPr>
            <p:nvPr/>
          </p:nvSpPr>
          <p:spPr bwMode="auto">
            <a:xfrm>
              <a:off x="3830" y="849"/>
              <a:ext cx="0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194" name="Line 122"/>
            <p:cNvSpPr>
              <a:spLocks noChangeShapeType="1"/>
            </p:cNvSpPr>
            <p:nvPr/>
          </p:nvSpPr>
          <p:spPr bwMode="auto">
            <a:xfrm flipV="1">
              <a:off x="3830" y="1067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195" name="Text Box 123"/>
            <p:cNvSpPr txBox="1">
              <a:spLocks noChangeArrowheads="1"/>
            </p:cNvSpPr>
            <p:nvPr/>
          </p:nvSpPr>
          <p:spPr bwMode="auto">
            <a:xfrm>
              <a:off x="3691" y="928"/>
              <a:ext cx="39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ja-JP" sz="1200" b="1"/>
                <a:t>10 um</a:t>
              </a:r>
            </a:p>
          </p:txBody>
        </p:sp>
        <p:sp>
          <p:nvSpPr>
            <p:cNvPr id="50196" name="Text Box 124"/>
            <p:cNvSpPr txBox="1">
              <a:spLocks noChangeArrowheads="1"/>
            </p:cNvSpPr>
            <p:nvPr/>
          </p:nvSpPr>
          <p:spPr bwMode="auto">
            <a:xfrm>
              <a:off x="3638" y="388"/>
              <a:ext cx="4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ja-JP" sz="1200" b="1"/>
                <a:t>400 um</a:t>
              </a:r>
            </a:p>
          </p:txBody>
        </p:sp>
        <p:sp>
          <p:nvSpPr>
            <p:cNvPr id="50197" name="Line 125"/>
            <p:cNvSpPr>
              <a:spLocks noChangeShapeType="1"/>
            </p:cNvSpPr>
            <p:nvPr/>
          </p:nvSpPr>
          <p:spPr bwMode="auto">
            <a:xfrm flipV="1">
              <a:off x="4807" y="673"/>
              <a:ext cx="113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198" name="Line 126"/>
            <p:cNvSpPr>
              <a:spLocks noChangeShapeType="1"/>
            </p:cNvSpPr>
            <p:nvPr/>
          </p:nvSpPr>
          <p:spPr bwMode="auto">
            <a:xfrm flipV="1">
              <a:off x="4608" y="388"/>
              <a:ext cx="114" cy="6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199" name="Text Box 127"/>
            <p:cNvSpPr txBox="1">
              <a:spLocks noChangeArrowheads="1"/>
            </p:cNvSpPr>
            <p:nvPr/>
          </p:nvSpPr>
          <p:spPr bwMode="auto">
            <a:xfrm>
              <a:off x="4807" y="500"/>
              <a:ext cx="33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ja-JP" sz="1200" b="1"/>
                <a:t>laser</a:t>
              </a:r>
            </a:p>
          </p:txBody>
        </p:sp>
      </p:grpSp>
      <p:sp>
        <p:nvSpPr>
          <p:cNvPr id="50182" name="Text Box 128"/>
          <p:cNvSpPr txBox="1">
            <a:spLocks noChangeArrowheads="1"/>
          </p:cNvSpPr>
          <p:nvPr/>
        </p:nvSpPr>
        <p:spPr bwMode="auto">
          <a:xfrm>
            <a:off x="5178425" y="5184775"/>
            <a:ext cx="39655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kumimoji="0" lang="en-US" altLang="ja-JP" sz="2000"/>
              <a:t> </a:t>
            </a:r>
            <a:r>
              <a:rPr kumimoji="0" lang="en-US" altLang="ja-JP"/>
              <a:t>Electron beam is horizontally wide.</a:t>
            </a:r>
          </a:p>
          <a:p>
            <a:r>
              <a:rPr kumimoji="0" lang="en-US" altLang="ja-JP"/>
              <a:t>    </a:t>
            </a:r>
            <a:r>
              <a:rPr kumimoji="0" lang="en-US" altLang="ja-JP">
                <a:sym typeface="Symbol" pitchFamily="18" charset="2"/>
              </a:rPr>
              <a:t> </a:t>
            </a:r>
            <a:r>
              <a:rPr kumimoji="0" lang="en-US" altLang="ja-JP">
                <a:solidFill>
                  <a:srgbClr val="FF0000"/>
                </a:solidFill>
                <a:sym typeface="Symbol" pitchFamily="18" charset="2"/>
              </a:rPr>
              <a:t>BCS efficiency will be increased</a:t>
            </a:r>
          </a:p>
          <a:p>
            <a:r>
              <a:rPr kumimoji="0" lang="en-US" altLang="ja-JP">
                <a:solidFill>
                  <a:srgbClr val="FF0000"/>
                </a:solidFill>
                <a:sym typeface="Symbol" pitchFamily="18" charset="2"/>
              </a:rPr>
              <a:t>         by elliptical laser beam.</a:t>
            </a:r>
            <a:endParaRPr kumimoji="0" lang="en-US" altLang="ja-JP"/>
          </a:p>
        </p:txBody>
      </p:sp>
      <p:sp>
        <p:nvSpPr>
          <p:cNvPr id="50183" name="Text Box 129"/>
          <p:cNvSpPr txBox="1">
            <a:spLocks noChangeArrowheads="1"/>
          </p:cNvSpPr>
          <p:nvPr/>
        </p:nvSpPr>
        <p:spPr bwMode="auto">
          <a:xfrm>
            <a:off x="522288" y="6354763"/>
            <a:ext cx="8243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i="1"/>
              <a:t>Need large aperture of the laser injection line </a:t>
            </a:r>
            <a:r>
              <a:rPr lang="en-US" altLang="ja-JP" i="1">
                <a:sym typeface="Wingdings" pitchFamily="2" charset="2"/>
              </a:rPr>
              <a:t> reconstruct some BL chambers</a:t>
            </a:r>
            <a:endParaRPr lang="en-US" altLang="ja-JP" i="1"/>
          </a:p>
        </p:txBody>
      </p:sp>
      <p:sp>
        <p:nvSpPr>
          <p:cNvPr id="127" name="スライド番号プレースホルダ 1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532C1-F6DB-497C-B1AA-2E5939E1E477}" type="slidenum">
              <a:rPr lang="ja-JP" altLang="en-US"/>
              <a:pPr>
                <a:defRPr/>
              </a:pPr>
              <a:t>48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539750" y="188913"/>
            <a:ext cx="77724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2800" u="sng"/>
              <a:t>Principle of polarized HD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50825" y="3789363"/>
            <a:ext cx="3582988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altLang="ja-JP" sz="2000"/>
              <a:t>Longstanding effort at Syracuse, LEGS/BNL, ORSAY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altLang="ja-JP" sz="2000"/>
              <a:t>10-20 mK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altLang="ja-JP" sz="2000"/>
              <a:t>15-17T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altLang="ja-JP" sz="2000"/>
              <a:t>&gt;80% for H, &gt;20% for D (vector)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altLang="ja-JP" sz="2000"/>
              <a:t>20%</a:t>
            </a:r>
            <a:r>
              <a:rPr lang="en-US" altLang="ja-JP" sz="2000">
                <a:sym typeface="Wingdings" pitchFamily="2" charset="2"/>
              </a:rPr>
              <a:t>70% in D</a:t>
            </a:r>
            <a:r>
              <a:rPr lang="en-US" altLang="ja-JP" sz="2000"/>
              <a:t> with DNP </a:t>
            </a:r>
            <a:endParaRPr lang="en-US" altLang="ja-JP" sz="2000" i="1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1695450"/>
            <a:ext cx="529272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611188" y="1042988"/>
            <a:ext cx="7759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i="1">
                <a:solidFill>
                  <a:srgbClr val="3333FF"/>
                </a:solidFill>
              </a:rPr>
              <a:t>H and D are polarized by the static method, i.e., using the thermal </a:t>
            </a:r>
          </a:p>
          <a:p>
            <a:r>
              <a:rPr lang="en-US" altLang="ja-JP" sz="2000" i="1">
                <a:solidFill>
                  <a:srgbClr val="3333FF"/>
                </a:solidFill>
              </a:rPr>
              <a:t>equilibrium under the ultra low temperature and high magnetic field.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385763" y="1898650"/>
            <a:ext cx="30924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Special advantage:</a:t>
            </a:r>
          </a:p>
          <a:p>
            <a:r>
              <a:rPr lang="en-US" altLang="ja-JP"/>
              <a:t>  </a:t>
            </a:r>
            <a:r>
              <a:rPr lang="ja-JP" altLang="en-US"/>
              <a:t>・ </a:t>
            </a:r>
            <a:r>
              <a:rPr lang="en-US" altLang="ja-JP"/>
              <a:t>Large dilution factor</a:t>
            </a:r>
          </a:p>
          <a:p>
            <a:r>
              <a:rPr lang="en-US" altLang="ja-JP"/>
              <a:t>  </a:t>
            </a:r>
            <a:r>
              <a:rPr lang="ja-JP" altLang="en-US"/>
              <a:t>・ </a:t>
            </a:r>
            <a:r>
              <a:rPr lang="en-US" altLang="ja-JP"/>
              <a:t>After a few months aging</a:t>
            </a:r>
          </a:p>
          <a:p>
            <a:r>
              <a:rPr lang="en-US" altLang="ja-JP"/>
              <a:t>     time, spin is frozen, even </a:t>
            </a:r>
          </a:p>
          <a:p>
            <a:r>
              <a:rPr lang="en-US" altLang="ja-JP"/>
              <a:t>     under high temperature</a:t>
            </a:r>
          </a:p>
          <a:p>
            <a:r>
              <a:rPr lang="en-US" altLang="ja-JP"/>
              <a:t>     and low magnetic field.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Particle identification</a:t>
            </a:r>
            <a:endParaRPr lang="en-US" altLang="ja-JP" sz="2800" smtClean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195" name="スライド番号プレースホルダ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6B354B2-50D6-4208-A845-3CEDCC49B6EE}" type="slidenum">
              <a:rPr lang="ja-JP" altLang="en-US"/>
              <a:pPr>
                <a:defRPr/>
              </a:pPr>
              <a:t>5</a:t>
            </a:fld>
            <a:endParaRPr lang="en-US" altLang="ja-JP" dirty="0"/>
          </a:p>
        </p:txBody>
      </p:sp>
      <p:pic>
        <p:nvPicPr>
          <p:cNvPr id="15364" name="Picture 3" descr="mas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22475"/>
            <a:ext cx="7856538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755650" y="5457825"/>
            <a:ext cx="7931150" cy="830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Time resolution ~120ps</a:t>
            </a:r>
          </a:p>
          <a:p>
            <a:r>
              <a:rPr lang="en-US" altLang="ja-JP" sz="2400">
                <a:solidFill>
                  <a:srgbClr val="00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Momentum resolution ~5(14) MeV for 1(2) GeV/c Kaon</a:t>
            </a:r>
            <a:endParaRPr lang="en-US" altLang="ja-JP" sz="2400">
              <a:solidFill>
                <a:srgbClr val="000066"/>
              </a:solidFill>
              <a:latin typeface="Symbol" pitchFamily="18" charset="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:\Desktop\郡さんフォルダーfrommiho\CD2\Suzuki-insert-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458788"/>
            <a:ext cx="1500188" cy="4189412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3" cstate="print"/>
          <a:srcRect l="28120" t="21097" r="34384" b="3894"/>
          <a:stretch>
            <a:fillRect/>
          </a:stretch>
        </p:blipFill>
        <p:spPr bwMode="auto">
          <a:xfrm>
            <a:off x="2322513" y="2528888"/>
            <a:ext cx="928687" cy="212566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9940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3" y="4959350"/>
            <a:ext cx="2381250" cy="178593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" name="Picture 2" descr="G:\CIMG25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4929188"/>
            <a:ext cx="2400300" cy="180022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9942" name="Picture 5" descr="F:\IMG_12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2613" y="414338"/>
            <a:ext cx="1928812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5214937" y="2066926"/>
            <a:ext cx="44100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2006600" y="503238"/>
            <a:ext cx="13906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Dilution </a:t>
            </a:r>
          </a:p>
          <a:p>
            <a:r>
              <a:rPr lang="en-US" altLang="ja-JP">
                <a:solidFill>
                  <a:srgbClr val="000000"/>
                </a:solidFill>
              </a:rPr>
              <a:t>Refrigerator</a:t>
            </a:r>
          </a:p>
          <a:p>
            <a:r>
              <a:rPr lang="en-US" altLang="ja-JP">
                <a:solidFill>
                  <a:srgbClr val="000000"/>
                </a:solidFill>
              </a:rPr>
              <a:t>(DR)</a:t>
            </a:r>
          </a:p>
        </p:txBody>
      </p:sp>
      <p:sp>
        <p:nvSpPr>
          <p:cNvPr id="39945" name="Text Box 11"/>
          <p:cNvSpPr txBox="1">
            <a:spLocks noChangeArrowheads="1"/>
          </p:cNvSpPr>
          <p:nvPr/>
        </p:nvSpPr>
        <p:spPr bwMode="auto">
          <a:xfrm>
            <a:off x="2141538" y="2033588"/>
            <a:ext cx="146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17 T Magnet</a:t>
            </a:r>
          </a:p>
        </p:txBody>
      </p:sp>
      <p:sp>
        <p:nvSpPr>
          <p:cNvPr id="39946" name="Text Box 12"/>
          <p:cNvSpPr txBox="1">
            <a:spLocks noChangeArrowheads="1"/>
          </p:cNvSpPr>
          <p:nvPr/>
        </p:nvSpPr>
        <p:spPr bwMode="auto">
          <a:xfrm>
            <a:off x="2862263" y="4959350"/>
            <a:ext cx="1047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Storage </a:t>
            </a:r>
          </a:p>
          <a:p>
            <a:r>
              <a:rPr lang="en-US" altLang="ja-JP">
                <a:solidFill>
                  <a:srgbClr val="000000"/>
                </a:solidFill>
              </a:rPr>
              <a:t>Cryostat</a:t>
            </a:r>
          </a:p>
          <a:p>
            <a:r>
              <a:rPr lang="en-US" altLang="ja-JP">
                <a:solidFill>
                  <a:srgbClr val="000000"/>
                </a:solidFill>
              </a:rPr>
              <a:t>(SC)</a:t>
            </a:r>
          </a:p>
        </p:txBody>
      </p:sp>
      <p:sp>
        <p:nvSpPr>
          <p:cNvPr id="39947" name="Text Box 13"/>
          <p:cNvSpPr txBox="1">
            <a:spLocks noChangeArrowheads="1"/>
          </p:cNvSpPr>
          <p:nvPr/>
        </p:nvSpPr>
        <p:spPr bwMode="auto">
          <a:xfrm>
            <a:off x="6954838" y="5005388"/>
            <a:ext cx="196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In-Beam Cryostat</a:t>
            </a:r>
          </a:p>
          <a:p>
            <a:r>
              <a:rPr lang="en-US" altLang="ja-JP">
                <a:solidFill>
                  <a:srgbClr val="000000"/>
                </a:solidFill>
              </a:rPr>
              <a:t>(IBC)</a:t>
            </a:r>
          </a:p>
        </p:txBody>
      </p:sp>
      <p:sp>
        <p:nvSpPr>
          <p:cNvPr id="39948" name="Text Box 14"/>
          <p:cNvSpPr txBox="1">
            <a:spLocks noChangeArrowheads="1"/>
          </p:cNvSpPr>
          <p:nvPr/>
        </p:nvSpPr>
        <p:spPr bwMode="auto">
          <a:xfrm>
            <a:off x="4300538" y="3070225"/>
            <a:ext cx="2012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Transfer Cryostat </a:t>
            </a:r>
          </a:p>
          <a:p>
            <a:r>
              <a:rPr lang="en-US" altLang="ja-JP">
                <a:solidFill>
                  <a:srgbClr val="000000"/>
                </a:solidFill>
              </a:rPr>
              <a:t>@RCNP</a:t>
            </a:r>
          </a:p>
          <a:p>
            <a:r>
              <a:rPr lang="en-US" altLang="ja-JP">
                <a:solidFill>
                  <a:srgbClr val="000000"/>
                </a:solidFill>
              </a:rPr>
              <a:t>(TC1)</a:t>
            </a:r>
          </a:p>
        </p:txBody>
      </p:sp>
      <p:sp>
        <p:nvSpPr>
          <p:cNvPr id="39949" name="Text Box 15"/>
          <p:cNvSpPr txBox="1">
            <a:spLocks noChangeArrowheads="1"/>
          </p:cNvSpPr>
          <p:nvPr/>
        </p:nvSpPr>
        <p:spPr bwMode="auto">
          <a:xfrm>
            <a:off x="7945438" y="820738"/>
            <a:ext cx="10350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00"/>
                </a:solidFill>
              </a:rPr>
              <a:t>Transfer</a:t>
            </a:r>
          </a:p>
          <a:p>
            <a:r>
              <a:rPr lang="en-US" altLang="ja-JP">
                <a:solidFill>
                  <a:srgbClr val="000000"/>
                </a:solidFill>
              </a:rPr>
              <a:t>Cryostat</a:t>
            </a:r>
          </a:p>
          <a:p>
            <a:r>
              <a:rPr lang="en-US" altLang="ja-JP">
                <a:solidFill>
                  <a:srgbClr val="000000"/>
                </a:solidFill>
              </a:rPr>
              <a:t>@SP8</a:t>
            </a:r>
          </a:p>
          <a:p>
            <a:endParaRPr lang="en-US" altLang="ja-JP">
              <a:solidFill>
                <a:srgbClr val="000000"/>
              </a:solidFill>
            </a:endParaRPr>
          </a:p>
          <a:p>
            <a:r>
              <a:rPr lang="en-US" altLang="ja-JP">
                <a:solidFill>
                  <a:srgbClr val="000000"/>
                </a:solidFill>
              </a:rPr>
              <a:t>(TC2)</a:t>
            </a: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A2386-990B-4F73-B182-8C771F2BDCC7}" type="slidenum">
              <a:rPr lang="ja-JP" altLang="en-US"/>
              <a:pPr>
                <a:defRPr/>
              </a:pPr>
              <a:t>50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台形 1"/>
          <p:cNvSpPr/>
          <p:nvPr/>
        </p:nvSpPr>
        <p:spPr>
          <a:xfrm rot="16200000">
            <a:off x="4156076" y="1630362"/>
            <a:ext cx="3643312" cy="3668713"/>
          </a:xfrm>
          <a:prstGeom prst="trapezoi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785813" y="2678113"/>
            <a:ext cx="3143250" cy="16446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24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785938" y="3287713"/>
            <a:ext cx="857250" cy="463550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214313" y="3500438"/>
            <a:ext cx="2000250" cy="19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テキスト ボックス 6"/>
          <p:cNvSpPr txBox="1">
            <a:spLocks noChangeArrowheads="1"/>
          </p:cNvSpPr>
          <p:nvPr/>
        </p:nvSpPr>
        <p:spPr bwMode="auto">
          <a:xfrm>
            <a:off x="333375" y="2935288"/>
            <a:ext cx="1209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beam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43438" y="3240088"/>
            <a:ext cx="3197225" cy="461962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chemeClr val="tx2">
                    <a:lumMod val="75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Forward spectrometer</a:t>
            </a:r>
            <a:endParaRPr lang="ja-JP" altLang="en-US" sz="2400" dirty="0">
              <a:solidFill>
                <a:schemeClr val="tx2">
                  <a:lumMod val="75000"/>
                </a:schemeClr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214563" y="2679700"/>
            <a:ext cx="3286125" cy="8397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2000250" y="3571875"/>
            <a:ext cx="214313" cy="4111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2000250" y="3981450"/>
            <a:ext cx="214313" cy="2143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10800000" flipV="1">
            <a:off x="1571625" y="3981450"/>
            <a:ext cx="428625" cy="2143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2" name="テキスト ボックス 21"/>
          <p:cNvSpPr txBox="1">
            <a:spLocks noChangeArrowheads="1"/>
          </p:cNvSpPr>
          <p:nvPr/>
        </p:nvSpPr>
        <p:spPr bwMode="auto">
          <a:xfrm>
            <a:off x="5643563" y="2309813"/>
            <a:ext cx="1243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 / K / </a:t>
            </a:r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p</a:t>
            </a:r>
            <a:endParaRPr lang="ja-JP" altLang="en-US" sz="2400" baseline="30000">
              <a:latin typeface="Symbol" pitchFamily="18" charset="2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133" name="テキスト ボックス 22"/>
          <p:cNvSpPr txBox="1">
            <a:spLocks noChangeArrowheads="1"/>
          </p:cNvSpPr>
          <p:nvPr/>
        </p:nvSpPr>
        <p:spPr bwMode="auto">
          <a:xfrm>
            <a:off x="2214563" y="3571875"/>
            <a:ext cx="12874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L</a:t>
            </a:r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(1405)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134" name="テキスト ボックス 23"/>
          <p:cNvSpPr txBox="1">
            <a:spLocks noChangeArrowheads="1"/>
          </p:cNvSpPr>
          <p:nvPr/>
        </p:nvSpPr>
        <p:spPr bwMode="auto">
          <a:xfrm>
            <a:off x="1403350" y="4119563"/>
            <a:ext cx="996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S      p</a:t>
            </a:r>
            <a:endParaRPr lang="ja-JP" altLang="en-US" sz="2400">
              <a:latin typeface="Symbol" pitchFamily="18" charset="2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6399" name="Rectangle 7"/>
          <p:cNvSpPr txBox="1">
            <a:spLocks noChangeArrowheads="1"/>
          </p:cNvSpPr>
          <p:nvPr/>
        </p:nvSpPr>
        <p:spPr bwMode="auto">
          <a:xfrm>
            <a:off x="720725" y="285750"/>
            <a:ext cx="76692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23863">
              <a:tabLst>
                <a:tab pos="682625" algn="l"/>
                <a:tab pos="1363663" algn="l"/>
                <a:tab pos="2046288" algn="l"/>
                <a:tab pos="2727325" algn="l"/>
                <a:tab pos="3409950" algn="l"/>
                <a:tab pos="4090988" algn="l"/>
                <a:tab pos="4773613" algn="l"/>
                <a:tab pos="5454650" algn="l"/>
                <a:tab pos="6137275" algn="l"/>
                <a:tab pos="6818313" algn="l"/>
                <a:tab pos="7500938" algn="l"/>
              </a:tabLst>
            </a:pPr>
            <a:r>
              <a:rPr lang="en-GB" altLang="ja-JP" sz="4000">
                <a:solidFill>
                  <a:srgbClr val="0033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Forward spectrometer + TPC </a:t>
            </a:r>
          </a:p>
        </p:txBody>
      </p:sp>
      <p:sp>
        <p:nvSpPr>
          <p:cNvPr id="16400" name="テキスト ボックス 55"/>
          <p:cNvSpPr txBox="1">
            <a:spLocks noChangeArrowheads="1"/>
          </p:cNvSpPr>
          <p:nvPr/>
        </p:nvSpPr>
        <p:spPr bwMode="auto">
          <a:xfrm>
            <a:off x="2963863" y="5148263"/>
            <a:ext cx="17605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g"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  </a:t>
            </a:r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K</a:t>
            </a:r>
            <a:r>
              <a:rPr lang="en-US" altLang="ja-JP" sz="2800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 sz="2800" u="sng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x</a:t>
            </a:r>
          </a:p>
          <a:p>
            <a:pPr>
              <a:buFont typeface="Symbol" pitchFamily="18" charset="2"/>
              <a:buChar char="g"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p   p  </a:t>
            </a:r>
            <a:r>
              <a:rPr lang="en-US" altLang="ja-JP" sz="2800" u="sng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x</a:t>
            </a:r>
            <a:endParaRPr lang="ja-JP" altLang="en-US" sz="2800" u="sng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6401" name="テキスト ボックス 26"/>
          <p:cNvSpPr txBox="1">
            <a:spLocks noChangeArrowheads="1"/>
          </p:cNvSpPr>
          <p:nvPr/>
        </p:nvSpPr>
        <p:spPr bwMode="auto">
          <a:xfrm>
            <a:off x="4295775" y="6040438"/>
            <a:ext cx="2051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Missing mass</a:t>
            </a:r>
            <a:endParaRPr lang="ja-JP" altLang="en-US" sz="24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8" name="テキスト ボックス 27"/>
          <p:cNvSpPr txBox="1">
            <a:spLocks noChangeArrowheads="1"/>
          </p:cNvSpPr>
          <p:nvPr/>
        </p:nvSpPr>
        <p:spPr bwMode="auto">
          <a:xfrm>
            <a:off x="144463" y="2079625"/>
            <a:ext cx="44989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Time-projection chamber (TPC)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6403" name="テキスト ボックス 30"/>
          <p:cNvSpPr txBox="1">
            <a:spLocks noChangeArrowheads="1"/>
          </p:cNvSpPr>
          <p:nvPr/>
        </p:nvSpPr>
        <p:spPr bwMode="auto">
          <a:xfrm>
            <a:off x="1643063" y="2895600"/>
            <a:ext cx="1128712" cy="461963"/>
          </a:xfrm>
          <a:prstGeom prst="rect">
            <a:avLst/>
          </a:prstGeom>
          <a:noFill/>
          <a:ln w="9525">
            <a:solidFill>
              <a:srgbClr val="99FF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24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target</a:t>
            </a:r>
            <a:endParaRPr lang="ja-JP" altLang="en-US" sz="24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6404" name="テキスト ボックス 20"/>
          <p:cNvSpPr txBox="1">
            <a:spLocks noChangeArrowheads="1"/>
          </p:cNvSpPr>
          <p:nvPr/>
        </p:nvSpPr>
        <p:spPr bwMode="auto">
          <a:xfrm>
            <a:off x="5418138" y="4886325"/>
            <a:ext cx="2381250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cos</a:t>
            </a:r>
            <a:r>
              <a:rPr lang="en-US" altLang="ja-JP" sz="200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Q</a:t>
            </a:r>
            <a:r>
              <a:rPr lang="en-US" altLang="ja-JP" sz="2000" baseline="-25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cm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= </a:t>
            </a:r>
            <a:r>
              <a:rPr lang="en-US" altLang="ja-JP" sz="2000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</a:t>
            </a:r>
            <a:r>
              <a:rPr lang="en-US" altLang="ja-JP" sz="2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0.6 – 1.0</a:t>
            </a:r>
            <a:endParaRPr lang="ja-JP" altLang="en-US" sz="200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" name="テキスト ボックス 55"/>
          <p:cNvSpPr txBox="1">
            <a:spLocks noChangeArrowheads="1"/>
          </p:cNvSpPr>
          <p:nvPr/>
        </p:nvSpPr>
        <p:spPr bwMode="auto">
          <a:xfrm>
            <a:off x="2916238" y="5138738"/>
            <a:ext cx="2501900" cy="954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Char char="g"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  </a:t>
            </a:r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K</a:t>
            </a:r>
            <a:r>
              <a:rPr lang="en-US" altLang="ja-JP" sz="2800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 sz="2800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L</a:t>
            </a:r>
            <a:r>
              <a:rPr lang="en-US" altLang="ja-JP" sz="28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*</a:t>
            </a:r>
          </a:p>
          <a:p>
            <a:pPr>
              <a:buFont typeface="Symbol" pitchFamily="18" charset="2"/>
              <a:buChar char="g"/>
            </a:pPr>
            <a:r>
              <a:rPr lang="en-US" altLang="ja-JP" sz="280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p   p  </a:t>
            </a:r>
            <a:r>
              <a:rPr lang="en-US" altLang="ja-JP" sz="2800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w/r/f</a:t>
            </a:r>
            <a:endParaRPr lang="ja-JP" altLang="en-US" sz="2800">
              <a:solidFill>
                <a:srgbClr val="FF0000"/>
              </a:solidFill>
              <a:latin typeface="Symbol" pitchFamily="18" charset="2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4" name="スライド番号プレースホル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1E937-20E2-46D1-9B10-44F7B9275A0B}" type="slidenum">
              <a:rPr lang="ja-JP" altLang="en-US"/>
              <a:pPr>
                <a:defRPr/>
              </a:pPr>
              <a:t>6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5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26" grpId="0"/>
      <p:bldP spid="5132" grpId="0"/>
      <p:bldP spid="5133" grpId="0"/>
      <p:bldP spid="5134" grpId="0"/>
      <p:bldP spid="16401" grpId="0"/>
      <p:bldP spid="28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457200" y="41176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ctr"/>
            <a:r>
              <a:rPr lang="en-US" altLang="ja-JP" sz="4800" dirty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Advantage of photon beam</a:t>
            </a:r>
          </a:p>
        </p:txBody>
      </p:sp>
      <p:sp>
        <p:nvSpPr>
          <p:cNvPr id="10243" name="正方形/長方形 2"/>
          <p:cNvSpPr>
            <a:spLocks noChangeArrowheads="1"/>
          </p:cNvSpPr>
          <p:nvPr/>
        </p:nvSpPr>
        <p:spPr bwMode="auto">
          <a:xfrm>
            <a:off x="467544" y="932522"/>
            <a:ext cx="815816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Symbol" pitchFamily="18" charset="2"/>
              <a:buChar char=" "/>
            </a:pP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g +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N 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</a:t>
            </a:r>
            <a:r>
              <a:rPr lang="en-US" altLang="ja-JP" sz="40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*</a:t>
            </a:r>
            <a:endParaRPr lang="en-US" altLang="ja-JP" sz="2400" dirty="0">
              <a:latin typeface="Symbol" pitchFamily="18" charset="2"/>
              <a:ea typeface="Arial Unicode MS" pitchFamily="50" charset="-128"/>
              <a:cs typeface="Arial Unicode MS" pitchFamily="50" charset="-128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Polarization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observables</a:t>
            </a:r>
            <a:r>
              <a:rPr lang="ja-JP" altLang="en-US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–linearly polarized photon, </a:t>
            </a:r>
          </a:p>
          <a:p>
            <a:pPr lvl="1"/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            parity filter</a:t>
            </a:r>
          </a:p>
          <a:p>
            <a:pPr lvl="1"/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            </a:t>
            </a:r>
            <a:r>
              <a:rPr lang="en-US" altLang="ja-JP" sz="2000" dirty="0">
                <a:solidFill>
                  <a:srgbClr val="FF3399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polarized target under construction  </a:t>
            </a:r>
            <a:endParaRPr lang="en-US" altLang="ja-JP" sz="2400" dirty="0">
              <a:solidFill>
                <a:srgbClr val="FF3399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lvl="1">
              <a:buFont typeface="Wingdings" pitchFamily="2" charset="2"/>
              <a:buChar char="l"/>
            </a:pPr>
            <a:r>
              <a:rPr lang="en-US" altLang="ja-JP" sz="2400" dirty="0" smtClean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p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N, </a:t>
            </a:r>
            <a:r>
              <a:rPr lang="en-US" altLang="ja-JP" sz="2400" dirty="0" smtClean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r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N, </a:t>
            </a:r>
            <a:r>
              <a:rPr lang="en-US" altLang="ja-JP" sz="2400" dirty="0" smtClean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h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N, </a:t>
            </a:r>
            <a:r>
              <a:rPr lang="en-US" altLang="ja-JP" sz="2400" dirty="0" smtClean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h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’N, </a:t>
            </a:r>
            <a:r>
              <a:rPr lang="en-US" altLang="ja-JP" sz="2400" dirty="0" smtClean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w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N, </a:t>
            </a:r>
            <a:r>
              <a:rPr lang="en-US" altLang="ja-JP" sz="2400" dirty="0" err="1" smtClean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f</a:t>
            </a:r>
            <a:r>
              <a:rPr lang="en-US" altLang="ja-JP" sz="2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KY, KY* …, simultaneously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</a:p>
          <a:p>
            <a:pPr lvl="1">
              <a:buFont typeface="Wingdings" pitchFamily="2" charset="2"/>
              <a:buChar char="l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Isospin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filter : </a:t>
            </a:r>
          </a:p>
          <a:p>
            <a:pPr>
              <a:buFont typeface="Arial" pitchFamily="34" charset="0"/>
              <a:buNone/>
            </a:pP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                       h, h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’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, w  / L 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I=0, 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N* only</a:t>
            </a:r>
            <a:endParaRPr lang="en-US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Arial" pitchFamily="34" charset="0"/>
              <a:buNone/>
            </a:pP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                 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p, r      / S 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I=1, 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 N* and 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D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*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Strangeness channel (ss-bar)</a:t>
            </a:r>
          </a:p>
          <a:p>
            <a:pPr lvl="1"/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               K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L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, K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S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, K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L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*, K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S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*, </a:t>
            </a:r>
            <a:r>
              <a:rPr lang="en-US" altLang="ja-JP" sz="2400" dirty="0" err="1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f</a:t>
            </a:r>
            <a:r>
              <a:rPr lang="en-US" altLang="ja-JP" sz="2400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N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, 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h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N, K</a:t>
            </a:r>
            <a:r>
              <a:rPr lang="en-US" altLang="ja-JP" sz="2400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-</a:t>
            </a:r>
            <a:r>
              <a:rPr lang="en-US" altLang="ja-JP" sz="24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Q</a:t>
            </a:r>
            <a:r>
              <a:rPr lang="en-US" altLang="ja-JP" sz="2400" baseline="30000" dirty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+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 </a:t>
            </a:r>
            <a:endParaRPr lang="en-US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LEPS energy range </a:t>
            </a:r>
          </a:p>
          <a:p>
            <a:pPr lvl="1"/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         E</a:t>
            </a:r>
            <a:r>
              <a:rPr lang="en-US" altLang="ja-JP" sz="2400" dirty="0" smtClean="0">
                <a:latin typeface="Symbol" pitchFamily="18" charset="2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g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=1.5 –3.0 GeV / W=1.9-2.5GeV         </a:t>
            </a:r>
            <a:endParaRPr lang="en-US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F81CA-7BB8-4568-B696-670D6A17BE7F}" type="slidenum">
              <a:rPr lang="ja-JP" altLang="en-US"/>
              <a:pPr>
                <a:defRPr/>
              </a:pPr>
              <a:t>7</a:t>
            </a:fld>
            <a:endParaRPr lang="en-US" altLang="ja-JP" dirty="0"/>
          </a:p>
        </p:txBody>
      </p:sp>
      <p:sp>
        <p:nvSpPr>
          <p:cNvPr id="10245" name="正方形/長方形 5"/>
          <p:cNvSpPr>
            <a:spLocks noChangeArrowheads="1"/>
          </p:cNvSpPr>
          <p:nvPr/>
        </p:nvSpPr>
        <p:spPr bwMode="auto">
          <a:xfrm>
            <a:off x="2401888" y="6013450"/>
            <a:ext cx="4330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320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Multi-channel analysis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タイトル 1"/>
          <p:cNvSpPr>
            <a:spLocks noGrp="1"/>
          </p:cNvSpPr>
          <p:nvPr>
            <p:ph type="title"/>
          </p:nvPr>
        </p:nvSpPr>
        <p:spPr>
          <a:xfrm>
            <a:off x="1311275" y="1772816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4400" dirty="0" smtClean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altLang="ja-JP" sz="4400" baseline="30000" dirty="0" smtClean="0">
                <a:solidFill>
                  <a:schemeClr val="tx1"/>
                </a:solidFill>
                <a:latin typeface="Symbol" pitchFamily="18" charset="2"/>
              </a:rPr>
              <a:t>0</a:t>
            </a:r>
            <a:r>
              <a:rPr lang="en-US" altLang="ja-JP" sz="4400" dirty="0" smtClean="0">
                <a:solidFill>
                  <a:schemeClr val="tx1"/>
                </a:solidFill>
              </a:rPr>
              <a:t> and </a:t>
            </a:r>
            <a:r>
              <a:rPr lang="en-US" altLang="ja-JP" sz="4400" dirty="0" smtClean="0">
                <a:solidFill>
                  <a:schemeClr val="tx1"/>
                </a:solidFill>
                <a:latin typeface="Symbol" pitchFamily="18" charset="2"/>
              </a:rPr>
              <a:t>h</a:t>
            </a:r>
            <a:r>
              <a:rPr lang="en-US" altLang="ja-JP" sz="4400" dirty="0" smtClean="0">
                <a:solidFill>
                  <a:schemeClr val="tx1"/>
                </a:solidFill>
              </a:rPr>
              <a:t> photoproductions   </a:t>
            </a:r>
            <a:br>
              <a:rPr lang="en-US" altLang="ja-JP" sz="4400" dirty="0" smtClean="0">
                <a:solidFill>
                  <a:schemeClr val="tx1"/>
                </a:solidFill>
              </a:rPr>
            </a:br>
            <a:r>
              <a:rPr lang="en-US" altLang="ja-JP" sz="4400" dirty="0" smtClean="0">
                <a:solidFill>
                  <a:schemeClr val="tx1"/>
                </a:solidFill>
              </a:rPr>
              <a:t>                 at backward angles</a:t>
            </a:r>
            <a:endParaRPr lang="ja-JP" altLang="en-US" sz="4400" dirty="0" smtClean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A672E-BB9F-4A72-B98C-BDFA1A0DE42E}" type="slidenum">
              <a:rPr lang="ja-JP" altLang="en-US"/>
              <a:pPr>
                <a:defRPr/>
              </a:pPr>
              <a:t>8</a:t>
            </a:fld>
            <a:endParaRPr lang="en-US" altLang="ja-JP" dirty="0"/>
          </a:p>
        </p:txBody>
      </p:sp>
      <p:grpSp>
        <p:nvGrpSpPr>
          <p:cNvPr id="5" name="グループ化 176"/>
          <p:cNvGrpSpPr>
            <a:grpSpLocks/>
          </p:cNvGrpSpPr>
          <p:nvPr/>
        </p:nvGrpSpPr>
        <p:grpSpPr bwMode="auto">
          <a:xfrm>
            <a:off x="1835696" y="4196159"/>
            <a:ext cx="2749550" cy="1362075"/>
            <a:chOff x="736080" y="4000504"/>
            <a:chExt cx="2749471" cy="1363682"/>
          </a:xfrm>
        </p:grpSpPr>
        <p:sp>
          <p:nvSpPr>
            <p:cNvPr id="6" name="Freeform 10"/>
            <p:cNvSpPr>
              <a:spLocks/>
            </p:cNvSpPr>
            <p:nvPr/>
          </p:nvSpPr>
          <p:spPr bwMode="auto">
            <a:xfrm rot="2497504">
              <a:off x="1137809" y="4438055"/>
              <a:ext cx="103912" cy="73060"/>
            </a:xfrm>
            <a:custGeom>
              <a:avLst/>
              <a:gdLst>
                <a:gd name="T0" fmla="*/ 0 w 720"/>
                <a:gd name="T1" fmla="*/ 2147483647 h 728"/>
                <a:gd name="T2" fmla="*/ 2147483647 w 720"/>
                <a:gd name="T3" fmla="*/ 2147483647 h 728"/>
                <a:gd name="T4" fmla="*/ 2147483647 w 720"/>
                <a:gd name="T5" fmla="*/ 2147483647 h 728"/>
                <a:gd name="T6" fmla="*/ 2147483647 w 720"/>
                <a:gd name="T7" fmla="*/ 2147483647 h 7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728"/>
                <a:gd name="T14" fmla="*/ 720 w 720"/>
                <a:gd name="T15" fmla="*/ 728 h 7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728">
                  <a:moveTo>
                    <a:pt x="0" y="344"/>
                  </a:moveTo>
                  <a:cubicBezTo>
                    <a:pt x="52" y="172"/>
                    <a:pt x="104" y="0"/>
                    <a:pt x="192" y="56"/>
                  </a:cubicBezTo>
                  <a:cubicBezTo>
                    <a:pt x="280" y="112"/>
                    <a:pt x="440" y="632"/>
                    <a:pt x="528" y="680"/>
                  </a:cubicBezTo>
                  <a:cubicBezTo>
                    <a:pt x="616" y="728"/>
                    <a:pt x="688" y="400"/>
                    <a:pt x="720" y="34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 rot="2497504">
              <a:off x="1215483" y="4507079"/>
              <a:ext cx="103912" cy="73060"/>
            </a:xfrm>
            <a:custGeom>
              <a:avLst/>
              <a:gdLst>
                <a:gd name="T0" fmla="*/ 0 w 720"/>
                <a:gd name="T1" fmla="*/ 2147483647 h 728"/>
                <a:gd name="T2" fmla="*/ 2147483647 w 720"/>
                <a:gd name="T3" fmla="*/ 2147483647 h 728"/>
                <a:gd name="T4" fmla="*/ 2147483647 w 720"/>
                <a:gd name="T5" fmla="*/ 2147483647 h 728"/>
                <a:gd name="T6" fmla="*/ 2147483647 w 720"/>
                <a:gd name="T7" fmla="*/ 2147483647 h 7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728"/>
                <a:gd name="T14" fmla="*/ 720 w 720"/>
                <a:gd name="T15" fmla="*/ 728 h 7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728">
                  <a:moveTo>
                    <a:pt x="0" y="344"/>
                  </a:moveTo>
                  <a:cubicBezTo>
                    <a:pt x="52" y="172"/>
                    <a:pt x="104" y="0"/>
                    <a:pt x="192" y="56"/>
                  </a:cubicBezTo>
                  <a:cubicBezTo>
                    <a:pt x="280" y="112"/>
                    <a:pt x="440" y="632"/>
                    <a:pt x="528" y="680"/>
                  </a:cubicBezTo>
                  <a:cubicBezTo>
                    <a:pt x="616" y="728"/>
                    <a:pt x="688" y="400"/>
                    <a:pt x="720" y="34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Freeform 14"/>
            <p:cNvSpPr>
              <a:spLocks/>
            </p:cNvSpPr>
            <p:nvPr/>
          </p:nvSpPr>
          <p:spPr bwMode="auto">
            <a:xfrm rot="2497504">
              <a:off x="1526182" y="4783173"/>
              <a:ext cx="103912" cy="73060"/>
            </a:xfrm>
            <a:custGeom>
              <a:avLst/>
              <a:gdLst>
                <a:gd name="T0" fmla="*/ 0 w 720"/>
                <a:gd name="T1" fmla="*/ 2147483647 h 728"/>
                <a:gd name="T2" fmla="*/ 2147483647 w 720"/>
                <a:gd name="T3" fmla="*/ 2147483647 h 728"/>
                <a:gd name="T4" fmla="*/ 2147483647 w 720"/>
                <a:gd name="T5" fmla="*/ 2147483647 h 728"/>
                <a:gd name="T6" fmla="*/ 2147483647 w 720"/>
                <a:gd name="T7" fmla="*/ 2147483647 h 7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728"/>
                <a:gd name="T14" fmla="*/ 720 w 720"/>
                <a:gd name="T15" fmla="*/ 728 h 7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728">
                  <a:moveTo>
                    <a:pt x="0" y="344"/>
                  </a:moveTo>
                  <a:cubicBezTo>
                    <a:pt x="52" y="172"/>
                    <a:pt x="104" y="0"/>
                    <a:pt x="192" y="56"/>
                  </a:cubicBezTo>
                  <a:cubicBezTo>
                    <a:pt x="280" y="112"/>
                    <a:pt x="440" y="632"/>
                    <a:pt x="528" y="680"/>
                  </a:cubicBezTo>
                  <a:cubicBezTo>
                    <a:pt x="616" y="728"/>
                    <a:pt x="688" y="400"/>
                    <a:pt x="720" y="34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Freeform 15"/>
            <p:cNvSpPr>
              <a:spLocks/>
            </p:cNvSpPr>
            <p:nvPr/>
          </p:nvSpPr>
          <p:spPr bwMode="auto">
            <a:xfrm rot="2497504">
              <a:off x="1603857" y="4852197"/>
              <a:ext cx="103912" cy="73060"/>
            </a:xfrm>
            <a:custGeom>
              <a:avLst/>
              <a:gdLst>
                <a:gd name="T0" fmla="*/ 0 w 720"/>
                <a:gd name="T1" fmla="*/ 2147483647 h 728"/>
                <a:gd name="T2" fmla="*/ 2147483647 w 720"/>
                <a:gd name="T3" fmla="*/ 2147483647 h 728"/>
                <a:gd name="T4" fmla="*/ 2147483647 w 720"/>
                <a:gd name="T5" fmla="*/ 2147483647 h 728"/>
                <a:gd name="T6" fmla="*/ 2147483647 w 720"/>
                <a:gd name="T7" fmla="*/ 2147483647 h 7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728"/>
                <a:gd name="T14" fmla="*/ 720 w 720"/>
                <a:gd name="T15" fmla="*/ 728 h 7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728">
                  <a:moveTo>
                    <a:pt x="0" y="344"/>
                  </a:moveTo>
                  <a:cubicBezTo>
                    <a:pt x="52" y="172"/>
                    <a:pt x="104" y="0"/>
                    <a:pt x="192" y="56"/>
                  </a:cubicBezTo>
                  <a:cubicBezTo>
                    <a:pt x="280" y="112"/>
                    <a:pt x="440" y="632"/>
                    <a:pt x="528" y="680"/>
                  </a:cubicBezTo>
                  <a:cubicBezTo>
                    <a:pt x="616" y="728"/>
                    <a:pt x="688" y="400"/>
                    <a:pt x="720" y="34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 rot="2497504">
              <a:off x="1681531" y="4921221"/>
              <a:ext cx="103912" cy="73060"/>
            </a:xfrm>
            <a:custGeom>
              <a:avLst/>
              <a:gdLst>
                <a:gd name="T0" fmla="*/ 0 w 720"/>
                <a:gd name="T1" fmla="*/ 2147483647 h 728"/>
                <a:gd name="T2" fmla="*/ 2147483647 w 720"/>
                <a:gd name="T3" fmla="*/ 2147483647 h 728"/>
                <a:gd name="T4" fmla="*/ 2147483647 w 720"/>
                <a:gd name="T5" fmla="*/ 2147483647 h 728"/>
                <a:gd name="T6" fmla="*/ 2147483647 w 720"/>
                <a:gd name="T7" fmla="*/ 2147483647 h 7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728"/>
                <a:gd name="T14" fmla="*/ 720 w 720"/>
                <a:gd name="T15" fmla="*/ 728 h 7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728">
                  <a:moveTo>
                    <a:pt x="0" y="344"/>
                  </a:moveTo>
                  <a:cubicBezTo>
                    <a:pt x="52" y="172"/>
                    <a:pt x="104" y="0"/>
                    <a:pt x="192" y="56"/>
                  </a:cubicBezTo>
                  <a:cubicBezTo>
                    <a:pt x="280" y="112"/>
                    <a:pt x="440" y="632"/>
                    <a:pt x="528" y="680"/>
                  </a:cubicBezTo>
                  <a:cubicBezTo>
                    <a:pt x="616" y="728"/>
                    <a:pt x="688" y="400"/>
                    <a:pt x="720" y="34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auto">
            <a:xfrm rot="2497504">
              <a:off x="1293158" y="4576102"/>
              <a:ext cx="103912" cy="73060"/>
            </a:xfrm>
            <a:custGeom>
              <a:avLst/>
              <a:gdLst>
                <a:gd name="T0" fmla="*/ 0 w 720"/>
                <a:gd name="T1" fmla="*/ 2147483647 h 728"/>
                <a:gd name="T2" fmla="*/ 2147483647 w 720"/>
                <a:gd name="T3" fmla="*/ 2147483647 h 728"/>
                <a:gd name="T4" fmla="*/ 2147483647 w 720"/>
                <a:gd name="T5" fmla="*/ 2147483647 h 728"/>
                <a:gd name="T6" fmla="*/ 2147483647 w 720"/>
                <a:gd name="T7" fmla="*/ 2147483647 h 7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728"/>
                <a:gd name="T14" fmla="*/ 720 w 720"/>
                <a:gd name="T15" fmla="*/ 728 h 7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728">
                  <a:moveTo>
                    <a:pt x="0" y="344"/>
                  </a:moveTo>
                  <a:cubicBezTo>
                    <a:pt x="52" y="172"/>
                    <a:pt x="104" y="0"/>
                    <a:pt x="192" y="56"/>
                  </a:cubicBezTo>
                  <a:cubicBezTo>
                    <a:pt x="280" y="112"/>
                    <a:pt x="440" y="632"/>
                    <a:pt x="528" y="680"/>
                  </a:cubicBezTo>
                  <a:cubicBezTo>
                    <a:pt x="616" y="728"/>
                    <a:pt x="688" y="400"/>
                    <a:pt x="720" y="34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Freeform 19"/>
            <p:cNvSpPr>
              <a:spLocks/>
            </p:cNvSpPr>
            <p:nvPr/>
          </p:nvSpPr>
          <p:spPr bwMode="auto">
            <a:xfrm rot="2497504">
              <a:off x="1370833" y="4645126"/>
              <a:ext cx="103912" cy="73060"/>
            </a:xfrm>
            <a:custGeom>
              <a:avLst/>
              <a:gdLst>
                <a:gd name="T0" fmla="*/ 0 w 720"/>
                <a:gd name="T1" fmla="*/ 2147483647 h 728"/>
                <a:gd name="T2" fmla="*/ 2147483647 w 720"/>
                <a:gd name="T3" fmla="*/ 2147483647 h 728"/>
                <a:gd name="T4" fmla="*/ 2147483647 w 720"/>
                <a:gd name="T5" fmla="*/ 2147483647 h 728"/>
                <a:gd name="T6" fmla="*/ 2147483647 w 720"/>
                <a:gd name="T7" fmla="*/ 2147483647 h 7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728"/>
                <a:gd name="T14" fmla="*/ 720 w 720"/>
                <a:gd name="T15" fmla="*/ 728 h 7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728">
                  <a:moveTo>
                    <a:pt x="0" y="344"/>
                  </a:moveTo>
                  <a:cubicBezTo>
                    <a:pt x="52" y="172"/>
                    <a:pt x="104" y="0"/>
                    <a:pt x="192" y="56"/>
                  </a:cubicBezTo>
                  <a:cubicBezTo>
                    <a:pt x="280" y="112"/>
                    <a:pt x="440" y="632"/>
                    <a:pt x="528" y="680"/>
                  </a:cubicBezTo>
                  <a:cubicBezTo>
                    <a:pt x="616" y="728"/>
                    <a:pt x="688" y="400"/>
                    <a:pt x="720" y="34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 rot="2497504">
              <a:off x="1448507" y="4714150"/>
              <a:ext cx="103912" cy="73060"/>
            </a:xfrm>
            <a:custGeom>
              <a:avLst/>
              <a:gdLst>
                <a:gd name="T0" fmla="*/ 0 w 720"/>
                <a:gd name="T1" fmla="*/ 2147483647 h 728"/>
                <a:gd name="T2" fmla="*/ 2147483647 w 720"/>
                <a:gd name="T3" fmla="*/ 2147483647 h 728"/>
                <a:gd name="T4" fmla="*/ 2147483647 w 720"/>
                <a:gd name="T5" fmla="*/ 2147483647 h 728"/>
                <a:gd name="T6" fmla="*/ 2147483647 w 720"/>
                <a:gd name="T7" fmla="*/ 2147483647 h 7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728"/>
                <a:gd name="T14" fmla="*/ 720 w 720"/>
                <a:gd name="T15" fmla="*/ 728 h 7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728">
                  <a:moveTo>
                    <a:pt x="0" y="344"/>
                  </a:moveTo>
                  <a:cubicBezTo>
                    <a:pt x="52" y="172"/>
                    <a:pt x="104" y="0"/>
                    <a:pt x="192" y="56"/>
                  </a:cubicBezTo>
                  <a:cubicBezTo>
                    <a:pt x="280" y="112"/>
                    <a:pt x="440" y="632"/>
                    <a:pt x="528" y="680"/>
                  </a:cubicBezTo>
                  <a:cubicBezTo>
                    <a:pt x="616" y="728"/>
                    <a:pt x="688" y="400"/>
                    <a:pt x="720" y="34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 flipV="1">
              <a:off x="2440741" y="4412766"/>
              <a:ext cx="537071" cy="5664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Text Box 49"/>
            <p:cNvSpPr txBox="1">
              <a:spLocks noChangeArrowheads="1"/>
            </p:cNvSpPr>
            <p:nvPr/>
          </p:nvSpPr>
          <p:spPr bwMode="auto">
            <a:xfrm>
              <a:off x="870416" y="4000504"/>
              <a:ext cx="3095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ja-JP">
                  <a:latin typeface="Symbol" pitchFamily="18" charset="2"/>
                </a:rPr>
                <a:t>g</a:t>
              </a: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1048809" y="4997040"/>
              <a:ext cx="2077977" cy="15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71"/>
            <p:cNvSpPr txBox="1">
              <a:spLocks noChangeArrowheads="1"/>
            </p:cNvSpPr>
            <p:nvPr/>
          </p:nvSpPr>
          <p:spPr bwMode="auto">
            <a:xfrm>
              <a:off x="2914063" y="4128176"/>
              <a:ext cx="389839" cy="36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Times New Roman" pitchFamily="18" charset="0"/>
                  <a:cs typeface="Times New Roman" pitchFamily="18" charset="0"/>
                </a:rPr>
                <a:t>M</a:t>
              </a:r>
              <a:endParaRPr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テキスト ボックス 172"/>
            <p:cNvSpPr txBox="1">
              <a:spLocks noChangeArrowheads="1"/>
            </p:cNvSpPr>
            <p:nvPr/>
          </p:nvSpPr>
          <p:spPr bwMode="auto">
            <a:xfrm>
              <a:off x="736080" y="4809846"/>
              <a:ext cx="27494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p                                p</a:t>
              </a:r>
              <a:endParaRPr lang="ja-JP" altLang="en-US"/>
            </a:p>
          </p:txBody>
        </p:sp>
        <p:sp>
          <p:nvSpPr>
            <p:cNvPr id="19" name="テキスト ボックス 173"/>
            <p:cNvSpPr txBox="1">
              <a:spLocks noChangeArrowheads="1"/>
            </p:cNvSpPr>
            <p:nvPr/>
          </p:nvSpPr>
          <p:spPr bwMode="auto">
            <a:xfrm>
              <a:off x="1670030" y="4994511"/>
              <a:ext cx="1143165" cy="36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p, N*, </a:t>
              </a:r>
              <a:r>
                <a:rPr lang="en-US" altLang="ja-JP">
                  <a:latin typeface="Symbol" pitchFamily="18" charset="2"/>
                </a:rPr>
                <a:t>D</a:t>
              </a:r>
              <a:r>
                <a:rPr lang="en-US" altLang="ja-JP"/>
                <a:t>*</a:t>
              </a:r>
              <a:endParaRPr lang="ja-JP" altLang="en-US"/>
            </a:p>
          </p:txBody>
        </p:sp>
      </p:grpSp>
      <p:sp>
        <p:nvSpPr>
          <p:cNvPr id="20" name="テキスト ボックス 193"/>
          <p:cNvSpPr txBox="1">
            <a:spLocks noChangeArrowheads="1"/>
          </p:cNvSpPr>
          <p:nvPr/>
        </p:nvSpPr>
        <p:spPr bwMode="auto">
          <a:xfrm>
            <a:off x="2537371" y="4104084"/>
            <a:ext cx="1192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s-channel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4572000" y="6883796"/>
            <a:ext cx="727075" cy="158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100"/>
          <p:cNvSpPr txBox="1">
            <a:spLocks noChangeArrowheads="1"/>
          </p:cNvSpPr>
          <p:nvPr/>
        </p:nvSpPr>
        <p:spPr bwMode="auto">
          <a:xfrm>
            <a:off x="2610396" y="6188471"/>
            <a:ext cx="1466850" cy="368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Resonances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4" name="テキスト ボックス 101"/>
          <p:cNvSpPr txBox="1">
            <a:spLocks noChangeArrowheads="1"/>
          </p:cNvSpPr>
          <p:nvPr/>
        </p:nvSpPr>
        <p:spPr bwMode="auto">
          <a:xfrm>
            <a:off x="4918621" y="6129734"/>
            <a:ext cx="20955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Nucleon exchange</a:t>
            </a:r>
          </a:p>
        </p:txBody>
      </p:sp>
      <p:grpSp>
        <p:nvGrpSpPr>
          <p:cNvPr id="26" name="グループ化 111"/>
          <p:cNvGrpSpPr>
            <a:grpSpLocks/>
          </p:cNvGrpSpPr>
          <p:nvPr/>
        </p:nvGrpSpPr>
        <p:grpSpPr bwMode="auto">
          <a:xfrm>
            <a:off x="4656684" y="4058046"/>
            <a:ext cx="2740025" cy="1571625"/>
            <a:chOff x="5929322" y="1785926"/>
            <a:chExt cx="2740050" cy="1571636"/>
          </a:xfrm>
        </p:grpSpPr>
        <p:sp>
          <p:nvSpPr>
            <p:cNvPr id="27" name="Text Box 49"/>
            <p:cNvSpPr txBox="1">
              <a:spLocks noChangeArrowheads="1"/>
            </p:cNvSpPr>
            <p:nvPr/>
          </p:nvSpPr>
          <p:spPr bwMode="auto">
            <a:xfrm>
              <a:off x="5929322" y="1978025"/>
              <a:ext cx="24272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ja-JP">
                  <a:latin typeface="Symbol" pitchFamily="18" charset="2"/>
                </a:rPr>
                <a:t>g                                   </a:t>
              </a:r>
              <a:r>
                <a:rPr lang="en-US" altLang="ja-JP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</a:t>
              </a:r>
            </a:p>
          </p:txBody>
        </p:sp>
        <p:grpSp>
          <p:nvGrpSpPr>
            <p:cNvPr id="28" name="グループ化 68"/>
            <p:cNvGrpSpPr>
              <a:grpSpLocks/>
            </p:cNvGrpSpPr>
            <p:nvPr/>
          </p:nvGrpSpPr>
          <p:grpSpPr bwMode="auto">
            <a:xfrm>
              <a:off x="6284251" y="2214554"/>
              <a:ext cx="875303" cy="83028"/>
              <a:chOff x="6284251" y="2574762"/>
              <a:chExt cx="875303" cy="83028"/>
            </a:xfrm>
          </p:grpSpPr>
          <p:grpSp>
            <p:nvGrpSpPr>
              <p:cNvPr id="36" name="Group 12"/>
              <p:cNvGrpSpPr>
                <a:grpSpLocks/>
              </p:cNvGrpSpPr>
              <p:nvPr/>
            </p:nvGrpSpPr>
            <p:grpSpPr bwMode="auto">
              <a:xfrm>
                <a:off x="6284251" y="2574762"/>
                <a:ext cx="437652" cy="83028"/>
                <a:chOff x="2736" y="3456"/>
                <a:chExt cx="720" cy="144"/>
              </a:xfrm>
            </p:grpSpPr>
            <p:sp>
              <p:nvSpPr>
                <p:cNvPr id="41" name="Freeform 9"/>
                <p:cNvSpPr>
                  <a:spLocks/>
                </p:cNvSpPr>
                <p:nvPr/>
              </p:nvSpPr>
              <p:spPr bwMode="auto">
                <a:xfrm>
                  <a:off x="2736" y="3456"/>
                  <a:ext cx="240" cy="144"/>
                </a:xfrm>
                <a:custGeom>
                  <a:avLst/>
                  <a:gdLst>
                    <a:gd name="T0" fmla="*/ 0 w 720"/>
                    <a:gd name="T1" fmla="*/ 0 h 728"/>
                    <a:gd name="T2" fmla="*/ 0 w 720"/>
                    <a:gd name="T3" fmla="*/ 0 h 728"/>
                    <a:gd name="T4" fmla="*/ 0 w 720"/>
                    <a:gd name="T5" fmla="*/ 0 h 728"/>
                    <a:gd name="T6" fmla="*/ 0 w 720"/>
                    <a:gd name="T7" fmla="*/ 0 h 7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0"/>
                    <a:gd name="T13" fmla="*/ 0 h 728"/>
                    <a:gd name="T14" fmla="*/ 720 w 720"/>
                    <a:gd name="T15" fmla="*/ 728 h 7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0" h="728">
                      <a:moveTo>
                        <a:pt x="0" y="344"/>
                      </a:moveTo>
                      <a:cubicBezTo>
                        <a:pt x="52" y="172"/>
                        <a:pt x="104" y="0"/>
                        <a:pt x="192" y="56"/>
                      </a:cubicBezTo>
                      <a:cubicBezTo>
                        <a:pt x="280" y="112"/>
                        <a:pt x="440" y="632"/>
                        <a:pt x="528" y="680"/>
                      </a:cubicBezTo>
                      <a:cubicBezTo>
                        <a:pt x="616" y="728"/>
                        <a:pt x="688" y="400"/>
                        <a:pt x="720" y="344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2" name="Freeform 10"/>
                <p:cNvSpPr>
                  <a:spLocks/>
                </p:cNvSpPr>
                <p:nvPr/>
              </p:nvSpPr>
              <p:spPr bwMode="auto">
                <a:xfrm>
                  <a:off x="2976" y="3456"/>
                  <a:ext cx="240" cy="144"/>
                </a:xfrm>
                <a:custGeom>
                  <a:avLst/>
                  <a:gdLst>
                    <a:gd name="T0" fmla="*/ 0 w 720"/>
                    <a:gd name="T1" fmla="*/ 0 h 728"/>
                    <a:gd name="T2" fmla="*/ 0 w 720"/>
                    <a:gd name="T3" fmla="*/ 0 h 728"/>
                    <a:gd name="T4" fmla="*/ 0 w 720"/>
                    <a:gd name="T5" fmla="*/ 0 h 728"/>
                    <a:gd name="T6" fmla="*/ 0 w 720"/>
                    <a:gd name="T7" fmla="*/ 0 h 7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0"/>
                    <a:gd name="T13" fmla="*/ 0 h 728"/>
                    <a:gd name="T14" fmla="*/ 720 w 720"/>
                    <a:gd name="T15" fmla="*/ 728 h 7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0" h="728">
                      <a:moveTo>
                        <a:pt x="0" y="344"/>
                      </a:moveTo>
                      <a:cubicBezTo>
                        <a:pt x="52" y="172"/>
                        <a:pt x="104" y="0"/>
                        <a:pt x="192" y="56"/>
                      </a:cubicBezTo>
                      <a:cubicBezTo>
                        <a:pt x="280" y="112"/>
                        <a:pt x="440" y="632"/>
                        <a:pt x="528" y="680"/>
                      </a:cubicBezTo>
                      <a:cubicBezTo>
                        <a:pt x="616" y="728"/>
                        <a:pt x="688" y="400"/>
                        <a:pt x="720" y="344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3" name="Freeform 11"/>
                <p:cNvSpPr>
                  <a:spLocks/>
                </p:cNvSpPr>
                <p:nvPr/>
              </p:nvSpPr>
              <p:spPr bwMode="auto">
                <a:xfrm>
                  <a:off x="3216" y="3456"/>
                  <a:ext cx="240" cy="144"/>
                </a:xfrm>
                <a:custGeom>
                  <a:avLst/>
                  <a:gdLst>
                    <a:gd name="T0" fmla="*/ 0 w 720"/>
                    <a:gd name="T1" fmla="*/ 0 h 728"/>
                    <a:gd name="T2" fmla="*/ 0 w 720"/>
                    <a:gd name="T3" fmla="*/ 0 h 728"/>
                    <a:gd name="T4" fmla="*/ 0 w 720"/>
                    <a:gd name="T5" fmla="*/ 0 h 728"/>
                    <a:gd name="T6" fmla="*/ 0 w 720"/>
                    <a:gd name="T7" fmla="*/ 0 h 7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0"/>
                    <a:gd name="T13" fmla="*/ 0 h 728"/>
                    <a:gd name="T14" fmla="*/ 720 w 720"/>
                    <a:gd name="T15" fmla="*/ 728 h 7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0" h="728">
                      <a:moveTo>
                        <a:pt x="0" y="344"/>
                      </a:moveTo>
                      <a:cubicBezTo>
                        <a:pt x="52" y="172"/>
                        <a:pt x="104" y="0"/>
                        <a:pt x="192" y="56"/>
                      </a:cubicBezTo>
                      <a:cubicBezTo>
                        <a:pt x="280" y="112"/>
                        <a:pt x="440" y="632"/>
                        <a:pt x="528" y="680"/>
                      </a:cubicBezTo>
                      <a:cubicBezTo>
                        <a:pt x="616" y="728"/>
                        <a:pt x="688" y="400"/>
                        <a:pt x="720" y="344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7" name="Group 17"/>
              <p:cNvGrpSpPr>
                <a:grpSpLocks/>
              </p:cNvGrpSpPr>
              <p:nvPr/>
            </p:nvGrpSpPr>
            <p:grpSpPr bwMode="auto">
              <a:xfrm>
                <a:off x="6721902" y="2574762"/>
                <a:ext cx="437652" cy="83028"/>
                <a:chOff x="2736" y="3456"/>
                <a:chExt cx="720" cy="144"/>
              </a:xfrm>
            </p:grpSpPr>
            <p:sp>
              <p:nvSpPr>
                <p:cNvPr id="38" name="Freeform 18"/>
                <p:cNvSpPr>
                  <a:spLocks/>
                </p:cNvSpPr>
                <p:nvPr/>
              </p:nvSpPr>
              <p:spPr bwMode="auto">
                <a:xfrm>
                  <a:off x="2736" y="3456"/>
                  <a:ext cx="240" cy="144"/>
                </a:xfrm>
                <a:custGeom>
                  <a:avLst/>
                  <a:gdLst>
                    <a:gd name="T0" fmla="*/ 0 w 720"/>
                    <a:gd name="T1" fmla="*/ 0 h 728"/>
                    <a:gd name="T2" fmla="*/ 0 w 720"/>
                    <a:gd name="T3" fmla="*/ 0 h 728"/>
                    <a:gd name="T4" fmla="*/ 0 w 720"/>
                    <a:gd name="T5" fmla="*/ 0 h 728"/>
                    <a:gd name="T6" fmla="*/ 0 w 720"/>
                    <a:gd name="T7" fmla="*/ 0 h 7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0"/>
                    <a:gd name="T13" fmla="*/ 0 h 728"/>
                    <a:gd name="T14" fmla="*/ 720 w 720"/>
                    <a:gd name="T15" fmla="*/ 728 h 7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0" h="728">
                      <a:moveTo>
                        <a:pt x="0" y="344"/>
                      </a:moveTo>
                      <a:cubicBezTo>
                        <a:pt x="52" y="172"/>
                        <a:pt x="104" y="0"/>
                        <a:pt x="192" y="56"/>
                      </a:cubicBezTo>
                      <a:cubicBezTo>
                        <a:pt x="280" y="112"/>
                        <a:pt x="440" y="632"/>
                        <a:pt x="528" y="680"/>
                      </a:cubicBezTo>
                      <a:cubicBezTo>
                        <a:pt x="616" y="728"/>
                        <a:pt x="688" y="400"/>
                        <a:pt x="720" y="344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39" name="Freeform 19"/>
                <p:cNvSpPr>
                  <a:spLocks/>
                </p:cNvSpPr>
                <p:nvPr/>
              </p:nvSpPr>
              <p:spPr bwMode="auto">
                <a:xfrm>
                  <a:off x="2976" y="3456"/>
                  <a:ext cx="240" cy="144"/>
                </a:xfrm>
                <a:custGeom>
                  <a:avLst/>
                  <a:gdLst>
                    <a:gd name="T0" fmla="*/ 0 w 720"/>
                    <a:gd name="T1" fmla="*/ 0 h 728"/>
                    <a:gd name="T2" fmla="*/ 0 w 720"/>
                    <a:gd name="T3" fmla="*/ 0 h 728"/>
                    <a:gd name="T4" fmla="*/ 0 w 720"/>
                    <a:gd name="T5" fmla="*/ 0 h 728"/>
                    <a:gd name="T6" fmla="*/ 0 w 720"/>
                    <a:gd name="T7" fmla="*/ 0 h 7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0"/>
                    <a:gd name="T13" fmla="*/ 0 h 728"/>
                    <a:gd name="T14" fmla="*/ 720 w 720"/>
                    <a:gd name="T15" fmla="*/ 728 h 7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0" h="728">
                      <a:moveTo>
                        <a:pt x="0" y="344"/>
                      </a:moveTo>
                      <a:cubicBezTo>
                        <a:pt x="52" y="172"/>
                        <a:pt x="104" y="0"/>
                        <a:pt x="192" y="56"/>
                      </a:cubicBezTo>
                      <a:cubicBezTo>
                        <a:pt x="280" y="112"/>
                        <a:pt x="440" y="632"/>
                        <a:pt x="528" y="680"/>
                      </a:cubicBezTo>
                      <a:cubicBezTo>
                        <a:pt x="616" y="728"/>
                        <a:pt x="688" y="400"/>
                        <a:pt x="720" y="344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0" name="Freeform 20"/>
                <p:cNvSpPr>
                  <a:spLocks/>
                </p:cNvSpPr>
                <p:nvPr/>
              </p:nvSpPr>
              <p:spPr bwMode="auto">
                <a:xfrm>
                  <a:off x="3216" y="3456"/>
                  <a:ext cx="240" cy="144"/>
                </a:xfrm>
                <a:custGeom>
                  <a:avLst/>
                  <a:gdLst>
                    <a:gd name="T0" fmla="*/ 0 w 720"/>
                    <a:gd name="T1" fmla="*/ 0 h 728"/>
                    <a:gd name="T2" fmla="*/ 0 w 720"/>
                    <a:gd name="T3" fmla="*/ 0 h 728"/>
                    <a:gd name="T4" fmla="*/ 0 w 720"/>
                    <a:gd name="T5" fmla="*/ 0 h 728"/>
                    <a:gd name="T6" fmla="*/ 0 w 720"/>
                    <a:gd name="T7" fmla="*/ 0 h 7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0"/>
                    <a:gd name="T13" fmla="*/ 0 h 728"/>
                    <a:gd name="T14" fmla="*/ 720 w 720"/>
                    <a:gd name="T15" fmla="*/ 728 h 7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0" h="728">
                      <a:moveTo>
                        <a:pt x="0" y="344"/>
                      </a:moveTo>
                      <a:cubicBezTo>
                        <a:pt x="52" y="172"/>
                        <a:pt x="104" y="0"/>
                        <a:pt x="192" y="56"/>
                      </a:cubicBezTo>
                      <a:cubicBezTo>
                        <a:pt x="280" y="112"/>
                        <a:pt x="440" y="632"/>
                        <a:pt x="528" y="680"/>
                      </a:cubicBezTo>
                      <a:cubicBezTo>
                        <a:pt x="616" y="728"/>
                        <a:pt x="688" y="400"/>
                        <a:pt x="720" y="344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 rot="120000" flipV="1">
              <a:off x="7175258" y="2230191"/>
              <a:ext cx="896848" cy="36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cxnSp>
          <p:nvCxnSpPr>
            <p:cNvPr id="30" name="直線コネクタ 29"/>
            <p:cNvCxnSpPr/>
            <p:nvPr/>
          </p:nvCxnSpPr>
          <p:spPr bwMode="auto">
            <a:xfrm>
              <a:off x="6284925" y="3138485"/>
              <a:ext cx="1757378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149"/>
            <p:cNvSpPr txBox="1">
              <a:spLocks noChangeArrowheads="1"/>
            </p:cNvSpPr>
            <p:nvPr/>
          </p:nvSpPr>
          <p:spPr bwMode="auto">
            <a:xfrm>
              <a:off x="8001024" y="2988230"/>
              <a:ext cx="6683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>
                  <a:latin typeface="Times New Roman" pitchFamily="18" charset="0"/>
                  <a:cs typeface="Times New Roman" pitchFamily="18" charset="0"/>
                </a:rPr>
                <a:t>M</a:t>
              </a:r>
              <a:endParaRPr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テキスト ボックス 150"/>
            <p:cNvSpPr txBox="1">
              <a:spLocks noChangeArrowheads="1"/>
            </p:cNvSpPr>
            <p:nvPr/>
          </p:nvSpPr>
          <p:spPr bwMode="auto">
            <a:xfrm>
              <a:off x="5971341" y="2962109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p</a:t>
              </a:r>
              <a:endParaRPr lang="ja-JP" altLang="en-US"/>
            </a:p>
          </p:txBody>
        </p:sp>
        <p:sp>
          <p:nvSpPr>
            <p:cNvPr id="33" name="テキスト ボックス 155"/>
            <p:cNvSpPr txBox="1">
              <a:spLocks noChangeArrowheads="1"/>
            </p:cNvSpPr>
            <p:nvPr/>
          </p:nvSpPr>
          <p:spPr bwMode="auto">
            <a:xfrm>
              <a:off x="7125227" y="2500306"/>
              <a:ext cx="1231363" cy="369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p,  N*, </a:t>
              </a:r>
              <a:r>
                <a:rPr lang="en-US" altLang="ja-JP">
                  <a:latin typeface="Symbol" pitchFamily="18" charset="2"/>
                </a:rPr>
                <a:t>D</a:t>
              </a:r>
              <a:r>
                <a:rPr lang="en-US" altLang="ja-JP"/>
                <a:t>*</a:t>
              </a:r>
              <a:endParaRPr lang="ja-JP" altLang="en-US"/>
            </a:p>
          </p:txBody>
        </p:sp>
        <p:sp>
          <p:nvSpPr>
            <p:cNvPr id="34" name="テキスト ボックス 194"/>
            <p:cNvSpPr txBox="1">
              <a:spLocks noChangeArrowheads="1"/>
            </p:cNvSpPr>
            <p:nvPr/>
          </p:nvSpPr>
          <p:spPr bwMode="auto">
            <a:xfrm>
              <a:off x="6576015" y="1785926"/>
              <a:ext cx="12017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u-channel</a:t>
              </a:r>
              <a:endParaRPr lang="ja-JP" altLang="en-US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cxnSp>
          <p:nvCxnSpPr>
            <p:cNvPr id="35" name="直線コネクタ 34"/>
            <p:cNvCxnSpPr/>
            <p:nvPr/>
          </p:nvCxnSpPr>
          <p:spPr>
            <a:xfrm rot="5400000">
              <a:off x="6715935" y="2696364"/>
              <a:ext cx="88741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正方形/長方形 131"/>
          <p:cNvSpPr>
            <a:spLocks noChangeArrowheads="1"/>
          </p:cNvSpPr>
          <p:nvPr/>
        </p:nvSpPr>
        <p:spPr bwMode="auto">
          <a:xfrm>
            <a:off x="5583784" y="5418534"/>
            <a:ext cx="7223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 baseline="-25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NNM</a:t>
            </a:r>
          </a:p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 baseline="-25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NN*M</a:t>
            </a:r>
          </a:p>
          <a:p>
            <a:r>
              <a:rPr lang="en-US" altLang="ja-JP" baseline="-25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….</a:t>
            </a:r>
            <a:endParaRPr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4211176" y="2951946"/>
            <a:ext cx="37898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 &lt; cos</a:t>
            </a:r>
            <a:r>
              <a:rPr lang="en-US" altLang="ja-JP" sz="3200" dirty="0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Q</a:t>
            </a:r>
            <a:r>
              <a:rPr lang="en-US" altLang="ja-JP" sz="3200" baseline="-25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cm</a:t>
            </a:r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&lt; </a:t>
            </a:r>
            <a:r>
              <a:rPr lang="en-US" altLang="ja-JP" sz="3200" dirty="0" smtClean="0">
                <a:solidFill>
                  <a:srgbClr val="0000FF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-</a:t>
            </a:r>
            <a:r>
              <a:rPr lang="en-US" altLang="ja-JP" sz="32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0.6 </a:t>
            </a:r>
            <a:endParaRPr lang="ja-JP" alt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-26988"/>
            <a:ext cx="8604250" cy="1143001"/>
          </a:xfrm>
        </p:spPr>
        <p:txBody>
          <a:bodyPr/>
          <a:lstStyle/>
          <a:p>
            <a:pPr eaLnBrk="1" hangingPunct="1"/>
            <a:r>
              <a:rPr lang="en-US" altLang="ja-JP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Backward meson photoproduction</a:t>
            </a:r>
          </a:p>
        </p:txBody>
      </p:sp>
      <p:pic>
        <p:nvPicPr>
          <p:cNvPr id="21507" name="図 20" descr="mmfitco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000125"/>
            <a:ext cx="5721350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2311400" y="4302125"/>
            <a:ext cx="455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Symbol" pitchFamily="18" charset="2"/>
              </a:rPr>
              <a:t>p</a:t>
            </a:r>
            <a:r>
              <a:rPr lang="en-US" altLang="ja-JP" sz="2400" baseline="30000">
                <a:latin typeface="Symbol" pitchFamily="18" charset="2"/>
              </a:rPr>
              <a:t>0</a:t>
            </a:r>
            <a:endParaRPr lang="en-US" altLang="ja-JP" sz="2400">
              <a:latin typeface="Symbol" pitchFamily="18" charset="2"/>
            </a:endParaRPr>
          </a:p>
        </p:txBody>
      </p:sp>
      <p:sp>
        <p:nvSpPr>
          <p:cNvPr id="21509" name="Text Box 16"/>
          <p:cNvSpPr txBox="1">
            <a:spLocks noChangeArrowheads="1"/>
          </p:cNvSpPr>
          <p:nvPr/>
        </p:nvSpPr>
        <p:spPr bwMode="auto">
          <a:xfrm>
            <a:off x="2444750" y="1857375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Data</a:t>
            </a:r>
          </a:p>
        </p:txBody>
      </p:sp>
      <p:sp>
        <p:nvSpPr>
          <p:cNvPr id="21510" name="Line 17"/>
          <p:cNvSpPr>
            <a:spLocks noChangeShapeType="1"/>
          </p:cNvSpPr>
          <p:nvPr/>
        </p:nvSpPr>
        <p:spPr bwMode="auto">
          <a:xfrm>
            <a:off x="2105025" y="2071688"/>
            <a:ext cx="3397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11" name="正方形/長方形 1097"/>
          <p:cNvSpPr>
            <a:spLocks noChangeArrowheads="1"/>
          </p:cNvSpPr>
          <p:nvPr/>
        </p:nvSpPr>
        <p:spPr bwMode="auto">
          <a:xfrm>
            <a:off x="2871788" y="4000500"/>
            <a:ext cx="369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Symbol" pitchFamily="18" charset="2"/>
              </a:rPr>
              <a:t>h</a:t>
            </a:r>
            <a:endParaRPr lang="ja-JP" altLang="en-US" sz="2400"/>
          </a:p>
        </p:txBody>
      </p:sp>
      <p:sp>
        <p:nvSpPr>
          <p:cNvPr id="21512" name="正方形/長方形 1098"/>
          <p:cNvSpPr>
            <a:spLocks noChangeArrowheads="1"/>
          </p:cNvSpPr>
          <p:nvPr/>
        </p:nvSpPr>
        <p:spPr bwMode="auto">
          <a:xfrm>
            <a:off x="3468688" y="1500188"/>
            <a:ext cx="396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Symbol" pitchFamily="18" charset="2"/>
              </a:rPr>
              <a:t>w</a:t>
            </a:r>
            <a:endParaRPr lang="ja-JP" altLang="en-US" sz="2400"/>
          </a:p>
        </p:txBody>
      </p:sp>
      <p:sp>
        <p:nvSpPr>
          <p:cNvPr id="21513" name="正方形/長方形 1099"/>
          <p:cNvSpPr>
            <a:spLocks noChangeArrowheads="1"/>
          </p:cNvSpPr>
          <p:nvPr/>
        </p:nvSpPr>
        <p:spPr bwMode="auto">
          <a:xfrm>
            <a:off x="4087813" y="2609850"/>
            <a:ext cx="6191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Symbol" pitchFamily="18" charset="2"/>
              </a:rPr>
              <a:t>h</a:t>
            </a:r>
            <a:r>
              <a:rPr lang="en-US" altLang="ja-JP" sz="2400">
                <a:latin typeface="Comic Sans MS" pitchFamily="66" charset="0"/>
              </a:rPr>
              <a:t>’</a:t>
            </a:r>
          </a:p>
          <a:p>
            <a:r>
              <a:rPr lang="en-US" altLang="ja-JP" sz="2400">
                <a:latin typeface="Comic Sans MS" pitchFamily="66" charset="0"/>
              </a:rPr>
              <a:t>   </a:t>
            </a:r>
            <a:r>
              <a:rPr lang="en-US" altLang="ja-JP" sz="2400">
                <a:latin typeface="Symbol" pitchFamily="18" charset="2"/>
              </a:rPr>
              <a:t>f</a:t>
            </a:r>
            <a:endParaRPr lang="ja-JP" altLang="en-US" sz="2400">
              <a:latin typeface="Symbol" pitchFamily="18" charset="2"/>
            </a:endParaRPr>
          </a:p>
        </p:txBody>
      </p:sp>
      <p:sp>
        <p:nvSpPr>
          <p:cNvPr id="21514" name="テキスト ボックス 1102"/>
          <p:cNvSpPr txBox="1">
            <a:spLocks noChangeArrowheads="1"/>
          </p:cNvSpPr>
          <p:nvPr/>
        </p:nvSpPr>
        <p:spPr bwMode="auto">
          <a:xfrm>
            <a:off x="3629025" y="6351588"/>
            <a:ext cx="2697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Missing Mass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(GeV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/c</a:t>
            </a:r>
            <a:r>
              <a:rPr lang="en-US" altLang="ja-JP" baseline="3000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</a:t>
            </a:r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1515" name="テキスト ボックス 1103"/>
          <p:cNvSpPr txBox="1">
            <a:spLocks noChangeArrowheads="1"/>
          </p:cNvSpPr>
          <p:nvPr/>
        </p:nvSpPr>
        <p:spPr bwMode="auto">
          <a:xfrm>
            <a:off x="4451350" y="1571625"/>
            <a:ext cx="2112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E</a:t>
            </a:r>
            <a:r>
              <a:rPr lang="en-US" altLang="ja-JP">
                <a:latin typeface="Symbol" pitchFamily="18" charset="2"/>
              </a:rPr>
              <a:t>g </a:t>
            </a:r>
            <a:r>
              <a:rPr lang="en-US" altLang="ja-JP"/>
              <a:t>= 2.3 - 2.4 GeV</a:t>
            </a:r>
          </a:p>
          <a:p>
            <a:r>
              <a:rPr lang="en-US" altLang="ja-JP"/>
              <a:t>cos</a:t>
            </a:r>
            <a:r>
              <a:rPr lang="en-US" altLang="ja-JP">
                <a:latin typeface="Symbol" pitchFamily="18" charset="2"/>
              </a:rPr>
              <a:t>Q</a:t>
            </a:r>
            <a:r>
              <a:rPr lang="en-US" altLang="ja-JP" baseline="-25000"/>
              <a:t>cm </a:t>
            </a:r>
            <a:r>
              <a:rPr lang="en-US" altLang="ja-JP"/>
              <a:t>= </a:t>
            </a:r>
            <a:r>
              <a:rPr lang="en-US" altLang="ja-JP">
                <a:latin typeface="Symbol" pitchFamily="18" charset="2"/>
              </a:rPr>
              <a:t>-1 ~ -</a:t>
            </a:r>
            <a:r>
              <a:rPr lang="en-US" altLang="ja-JP"/>
              <a:t>0.9</a:t>
            </a:r>
            <a:endParaRPr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>
            <a:off x="2105025" y="2428875"/>
            <a:ext cx="33972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テキスト ボックス 17"/>
          <p:cNvSpPr txBox="1">
            <a:spLocks noChangeArrowheads="1"/>
          </p:cNvSpPr>
          <p:nvPr/>
        </p:nvSpPr>
        <p:spPr bwMode="auto">
          <a:xfrm>
            <a:off x="2006600" y="2430463"/>
            <a:ext cx="1441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Fitting result</a:t>
            </a:r>
            <a:endParaRPr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1518" name="正方形/長方形 26"/>
          <p:cNvSpPr>
            <a:spLocks noChangeArrowheads="1"/>
          </p:cNvSpPr>
          <p:nvPr/>
        </p:nvSpPr>
        <p:spPr bwMode="auto">
          <a:xfrm>
            <a:off x="4256088" y="1047750"/>
            <a:ext cx="1595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g"/>
            </a:pPr>
            <a:r>
              <a:rPr lang="en-US" altLang="ja-JP" sz="2800">
                <a:sym typeface="Wingdings" pitchFamily="2" charset="2"/>
              </a:rPr>
              <a:t>p  p </a:t>
            </a:r>
            <a:r>
              <a:rPr lang="en-US" altLang="ja-JP" sz="2800" u="sng">
                <a:solidFill>
                  <a:srgbClr val="FF0000"/>
                </a:solidFill>
                <a:sym typeface="Wingdings" pitchFamily="2" charset="2"/>
              </a:rPr>
              <a:t>x</a:t>
            </a:r>
            <a:endParaRPr lang="ja-JP" altLang="en-US" sz="2800" u="sng">
              <a:solidFill>
                <a:srgbClr val="FF0000"/>
              </a:solidFill>
            </a:endParaRPr>
          </a:p>
        </p:txBody>
      </p:sp>
      <p:sp>
        <p:nvSpPr>
          <p:cNvPr id="21519" name="テキスト ボックス 17"/>
          <p:cNvSpPr txBox="1">
            <a:spLocks noChangeArrowheads="1"/>
          </p:cNvSpPr>
          <p:nvPr/>
        </p:nvSpPr>
        <p:spPr bwMode="auto">
          <a:xfrm>
            <a:off x="4854575" y="5243513"/>
            <a:ext cx="582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Symbol" pitchFamily="18" charset="2"/>
              </a:rPr>
              <a:t>2p  </a:t>
            </a:r>
            <a:endParaRPr lang="ja-JP" altLang="en-US" sz="2000">
              <a:latin typeface="Symbol" pitchFamily="18" charset="2"/>
            </a:endParaRPr>
          </a:p>
        </p:txBody>
      </p:sp>
      <p:sp>
        <p:nvSpPr>
          <p:cNvPr id="21520" name="テキスト ボックス 18"/>
          <p:cNvSpPr txBox="1">
            <a:spLocks noChangeArrowheads="1"/>
          </p:cNvSpPr>
          <p:nvPr/>
        </p:nvSpPr>
        <p:spPr bwMode="auto">
          <a:xfrm>
            <a:off x="5283200" y="4357688"/>
            <a:ext cx="582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Symbol" pitchFamily="18" charset="2"/>
              </a:rPr>
              <a:t>4p  </a:t>
            </a:r>
            <a:endParaRPr lang="ja-JP" altLang="en-US" sz="2000">
              <a:latin typeface="Symbol" pitchFamily="18" charset="2"/>
            </a:endParaRPr>
          </a:p>
        </p:txBody>
      </p:sp>
      <p:sp>
        <p:nvSpPr>
          <p:cNvPr id="21521" name="テキスト ボックス 19"/>
          <p:cNvSpPr txBox="1">
            <a:spLocks noChangeArrowheads="1"/>
          </p:cNvSpPr>
          <p:nvPr/>
        </p:nvSpPr>
        <p:spPr bwMode="auto">
          <a:xfrm>
            <a:off x="4079875" y="4714875"/>
            <a:ext cx="582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latin typeface="Symbol" pitchFamily="18" charset="2"/>
              </a:rPr>
              <a:t>3p  </a:t>
            </a:r>
            <a:endParaRPr lang="ja-JP" altLang="en-US" sz="2000">
              <a:latin typeface="Symbol" pitchFamily="18" charset="2"/>
            </a:endParaRPr>
          </a:p>
        </p:txBody>
      </p:sp>
      <p:sp>
        <p:nvSpPr>
          <p:cNvPr id="21522" name="テキスト ボックス 20"/>
          <p:cNvSpPr txBox="1">
            <a:spLocks noChangeArrowheads="1"/>
          </p:cNvSpPr>
          <p:nvPr/>
        </p:nvSpPr>
        <p:spPr bwMode="auto">
          <a:xfrm>
            <a:off x="2865438" y="3211513"/>
            <a:ext cx="4556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Symbol" pitchFamily="18" charset="2"/>
              </a:rPr>
              <a:t>r</a:t>
            </a:r>
            <a:r>
              <a:rPr lang="en-US" altLang="ja-JP" sz="2400" baseline="30000">
                <a:latin typeface="Symbol" pitchFamily="18" charset="2"/>
              </a:rPr>
              <a:t>0</a:t>
            </a:r>
            <a:endParaRPr lang="ja-JP" altLang="en-US" sz="2400" baseline="30000">
              <a:latin typeface="Symbol" pitchFamily="18" charset="2"/>
            </a:endParaRPr>
          </a:p>
        </p:txBody>
      </p:sp>
      <p:cxnSp>
        <p:nvCxnSpPr>
          <p:cNvPr id="23" name="直線矢印コネクタ 22"/>
          <p:cNvCxnSpPr>
            <a:stCxn id="21522" idx="2"/>
          </p:cNvCxnSpPr>
          <p:nvPr/>
        </p:nvCxnSpPr>
        <p:spPr>
          <a:xfrm rot="16200000" flipH="1">
            <a:off x="3023394" y="3740944"/>
            <a:ext cx="630237" cy="492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5"/>
          <p:cNvSpPr>
            <a:spLocks noChangeArrowheads="1"/>
          </p:cNvSpPr>
          <p:nvPr/>
        </p:nvSpPr>
        <p:spPr bwMode="auto">
          <a:xfrm>
            <a:off x="846138" y="5499100"/>
            <a:ext cx="7686675" cy="5222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800" u="sng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Look at </a:t>
            </a:r>
            <a:r>
              <a:rPr lang="en-US" altLang="ja-JP" sz="2800" u="sng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p</a:t>
            </a:r>
            <a:r>
              <a:rPr lang="en-US" altLang="ja-JP" sz="2800" u="sng" baseline="30000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n-US" altLang="ja-JP" sz="2800" u="sng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p, </a:t>
            </a:r>
            <a:r>
              <a:rPr lang="en-US" altLang="ja-JP" sz="2800" u="sng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h</a:t>
            </a:r>
            <a:r>
              <a:rPr lang="en-US" altLang="ja-JP" sz="2800" u="sng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p, </a:t>
            </a:r>
            <a:r>
              <a:rPr lang="en-US" altLang="ja-JP" sz="2800" u="sng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h</a:t>
            </a:r>
            <a:r>
              <a:rPr lang="en-US" altLang="ja-JP" sz="2800" u="sng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’p, and </a:t>
            </a:r>
            <a:r>
              <a:rPr lang="en-US" altLang="ja-JP" sz="2800" u="sng">
                <a:solidFill>
                  <a:srgbClr val="FF0000"/>
                </a:solidFill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w</a:t>
            </a:r>
            <a:r>
              <a:rPr lang="en-US" altLang="ja-JP" sz="2800" u="sng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p, simultaneously </a:t>
            </a:r>
            <a:endParaRPr lang="ja-JP" altLang="en-US" sz="2800"/>
          </a:p>
        </p:txBody>
      </p:sp>
      <p:sp>
        <p:nvSpPr>
          <p:cNvPr id="12290" name="スライド番号プレースホルダ 11"/>
          <p:cNvSpPr>
            <a:spLocks noGrp="1"/>
          </p:cNvSpPr>
          <p:nvPr>
            <p:ph type="sldNum" sz="quarter" idx="12"/>
          </p:nvPr>
        </p:nvSpPr>
        <p:spPr bwMode="auto">
          <a:xfrm>
            <a:off x="227013" y="6210300"/>
            <a:ext cx="4572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2BA60B6-C1B8-49A9-B72E-BC04A39484F6}" type="slidenum">
              <a:rPr lang="en-US" altLang="ja-JP"/>
              <a:pPr>
                <a:defRPr/>
              </a:pPr>
              <a:t>9</a:t>
            </a:fld>
            <a:endParaRPr lang="en-US" altLang="ja-JP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ジャパネスク">
  <a:themeElements>
    <a:clrScheme name="ジャパネスク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ジャパネスク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ジャパネス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42005</TotalTime>
  <Words>2350</Words>
  <Application>Microsoft Office PowerPoint</Application>
  <PresentationFormat>画面に合わせる (4:3)</PresentationFormat>
  <Paragraphs>648</Paragraphs>
  <Slides>50</Slides>
  <Notes>24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50</vt:i4>
      </vt:variant>
    </vt:vector>
  </HeadingPairs>
  <TitlesOfParts>
    <vt:vector size="54" baseType="lpstr">
      <vt:lpstr>ジャパネスク</vt:lpstr>
      <vt:lpstr>数式</vt:lpstr>
      <vt:lpstr>Equation</vt:lpstr>
      <vt:lpstr>Artwork</vt:lpstr>
      <vt:lpstr>スライド 1</vt:lpstr>
      <vt:lpstr>スライド 2</vt:lpstr>
      <vt:lpstr>スライド 3</vt:lpstr>
      <vt:lpstr>LEPS spectrometer  – forward acceptance</vt:lpstr>
      <vt:lpstr>Particle identification</vt:lpstr>
      <vt:lpstr>スライド 6</vt:lpstr>
      <vt:lpstr>スライド 7</vt:lpstr>
      <vt:lpstr>p0 and h photoproductions                     at backward angles</vt:lpstr>
      <vt:lpstr>Backward meson photoproduction</vt:lpstr>
      <vt:lpstr>スライド 10</vt:lpstr>
      <vt:lpstr>スライド 11</vt:lpstr>
      <vt:lpstr>スライド 12</vt:lpstr>
      <vt:lpstr>Differential cross sections ds/dW vs. W </vt:lpstr>
      <vt:lpstr>スライド 14</vt:lpstr>
      <vt:lpstr>スライド 15</vt:lpstr>
      <vt:lpstr>Diffractive Photoproduction  of vector meson</vt:lpstr>
      <vt:lpstr>Polarization observables with linearly polarized photon</vt:lpstr>
      <vt:lpstr>NN T. Mibe et al., Phys. Rev. Lett. 95, 182001 (2005) 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Summary</vt:lpstr>
      <vt:lpstr>スライド 36</vt:lpstr>
      <vt:lpstr>スライド 37</vt:lpstr>
      <vt:lpstr>スライド 38</vt:lpstr>
      <vt:lpstr>ds/du vs. √s</vt:lpstr>
      <vt:lpstr>スライド 40</vt:lpstr>
      <vt:lpstr>スライド 41</vt:lpstr>
      <vt:lpstr>Polarization observables with linearly polarized photon</vt:lpstr>
      <vt:lpstr>スライド 43</vt:lpstr>
      <vt:lpstr>スライド 44</vt:lpstr>
      <vt:lpstr>Time projection chamber  </vt:lpstr>
      <vt:lpstr>スライド 46</vt:lpstr>
      <vt:lpstr>スライド 47</vt:lpstr>
      <vt:lpstr>How to get the high Intensity Photon Beam</vt:lpstr>
      <vt:lpstr>スライド 49</vt:lpstr>
      <vt:lpstr>スライド 50</vt:lpstr>
    </vt:vector>
  </TitlesOfParts>
  <Company>東北大学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Differential cross section  for gp -&gt;p+p0</dc:title>
  <dc:creator>みずき</dc:creator>
  <cp:lastModifiedBy>住浜</cp:lastModifiedBy>
  <cp:revision>1252</cp:revision>
  <dcterms:created xsi:type="dcterms:W3CDTF">2006-07-07T09:45:25Z</dcterms:created>
  <dcterms:modified xsi:type="dcterms:W3CDTF">2011-05-25T12:21:14Z</dcterms:modified>
</cp:coreProperties>
</file>